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68" r:id="rId3"/>
    <p:sldId id="266" r:id="rId4"/>
    <p:sldId id="273" r:id="rId5"/>
    <p:sldId id="274" r:id="rId6"/>
    <p:sldId id="275" r:id="rId7"/>
    <p:sldId id="278" r:id="rId8"/>
    <p:sldId id="276" r:id="rId9"/>
    <p:sldId id="282" r:id="rId10"/>
    <p:sldId id="283" r:id="rId11"/>
    <p:sldId id="279" r:id="rId12"/>
    <p:sldId id="288" r:id="rId13"/>
    <p:sldId id="259" r:id="rId14"/>
    <p:sldId id="261" r:id="rId15"/>
    <p:sldId id="260" r:id="rId16"/>
    <p:sldId id="263" r:id="rId17"/>
    <p:sldId id="284" r:id="rId18"/>
    <p:sldId id="264" r:id="rId19"/>
    <p:sldId id="280" r:id="rId20"/>
    <p:sldId id="285" r:id="rId21"/>
    <p:sldId id="281" r:id="rId22"/>
    <p:sldId id="26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264D7A"/>
    <a:srgbClr val="529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987" autoAdjust="0"/>
    <p:restoredTop sz="85549" autoAdjust="0"/>
  </p:normalViewPr>
  <p:slideViewPr>
    <p:cSldViewPr snapToGrid="0" snapToObjects="1" showGuides="1">
      <p:cViewPr varScale="1">
        <p:scale>
          <a:sx n="135" d="100"/>
          <a:sy n="135" d="100"/>
        </p:scale>
        <p:origin x="101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120" d="100"/>
          <a:sy n="120" d="100"/>
        </p:scale>
        <p:origin x="496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F48513-0615-4A74-A798-D7CCB588ADF2}" type="doc">
      <dgm:prSet loTypeId="urn:microsoft.com/office/officeart/2005/8/layout/hProcess11" loCatId="process" qsTypeId="urn:microsoft.com/office/officeart/2005/8/quickstyle/simple1" qsCatId="simple" csTypeId="urn:microsoft.com/office/officeart/2005/8/colors/accent1_2" csCatId="accent1" phldr="1"/>
      <dgm:spPr/>
    </dgm:pt>
    <dgm:pt modelId="{7538BDDF-AACF-434F-969B-0EC9ADB43736}">
      <dgm:prSet custT="1"/>
      <dgm:spPr/>
      <dgm:t>
        <a:bodyPr/>
        <a:lstStyle/>
        <a:p>
          <a:pPr algn="ctr"/>
          <a:r>
            <a:rPr lang="en-US" sz="1600" b="1" dirty="0">
              <a:solidFill>
                <a:schemeClr val="bg1"/>
              </a:solidFill>
            </a:rPr>
            <a:t>7/10/2023</a:t>
          </a:r>
        </a:p>
        <a:p>
          <a:pPr algn="ctr"/>
          <a:r>
            <a:rPr lang="en-US" sz="1600" dirty="0">
              <a:solidFill>
                <a:schemeClr val="bg1"/>
              </a:solidFill>
            </a:rPr>
            <a:t>City Commission Approval of FY 2023 Action Plan </a:t>
          </a:r>
        </a:p>
      </dgm:t>
    </dgm:pt>
    <dgm:pt modelId="{7C6B0FFF-F1B8-4F0B-9D4E-EFAAAADD39F3}" type="parTrans" cxnId="{DD2AE46F-5087-4459-8555-50F0963D9561}">
      <dgm:prSet/>
      <dgm:spPr/>
      <dgm:t>
        <a:bodyPr/>
        <a:lstStyle/>
        <a:p>
          <a:endParaRPr lang="en-US"/>
        </a:p>
      </dgm:t>
    </dgm:pt>
    <dgm:pt modelId="{8FD1E4CE-B125-4E2B-A795-63268C2D8161}" type="sibTrans" cxnId="{DD2AE46F-5087-4459-8555-50F0963D9561}">
      <dgm:prSet/>
      <dgm:spPr/>
      <dgm:t>
        <a:bodyPr/>
        <a:lstStyle/>
        <a:p>
          <a:endParaRPr lang="en-US"/>
        </a:p>
      </dgm:t>
    </dgm:pt>
    <dgm:pt modelId="{A319DC25-140D-4828-9740-AB756DD57BD5}">
      <dgm:prSet custT="1"/>
      <dgm:spPr/>
      <dgm:t>
        <a:bodyPr/>
        <a:lstStyle/>
        <a:p>
          <a:pPr algn="ctr"/>
          <a:r>
            <a:rPr lang="en-US" sz="1600" b="1" dirty="0">
              <a:solidFill>
                <a:schemeClr val="bg1"/>
              </a:solidFill>
            </a:rPr>
            <a:t>8/16/2023</a:t>
          </a:r>
        </a:p>
        <a:p>
          <a:pPr algn="ctr"/>
          <a:r>
            <a:rPr lang="en-US" sz="1600" dirty="0">
              <a:solidFill>
                <a:schemeClr val="bg1"/>
              </a:solidFill>
            </a:rPr>
            <a:t>Action Plan due to HUD</a:t>
          </a:r>
        </a:p>
      </dgm:t>
    </dgm:pt>
    <dgm:pt modelId="{78A8C51A-6D41-4C72-AD09-48425C58F7A4}" type="parTrans" cxnId="{1A9F8DA3-F3C5-494E-A914-2B5711872BB6}">
      <dgm:prSet/>
      <dgm:spPr/>
      <dgm:t>
        <a:bodyPr/>
        <a:lstStyle/>
        <a:p>
          <a:endParaRPr lang="en-US"/>
        </a:p>
      </dgm:t>
    </dgm:pt>
    <dgm:pt modelId="{AFF1597C-3201-4A56-B236-1542D041A2BE}" type="sibTrans" cxnId="{1A9F8DA3-F3C5-494E-A914-2B5711872BB6}">
      <dgm:prSet/>
      <dgm:spPr/>
      <dgm:t>
        <a:bodyPr/>
        <a:lstStyle/>
        <a:p>
          <a:endParaRPr lang="en-US"/>
        </a:p>
      </dgm:t>
    </dgm:pt>
    <dgm:pt modelId="{34C30BF8-CCB2-4E41-89EC-5BA1B2FAF32C}">
      <dgm:prSet custT="1"/>
      <dgm:spPr/>
      <dgm:t>
        <a:bodyPr/>
        <a:lstStyle/>
        <a:p>
          <a:pPr algn="ctr"/>
          <a:r>
            <a:rPr lang="en-US" sz="1600" b="1" dirty="0">
              <a:solidFill>
                <a:schemeClr val="bg1"/>
              </a:solidFill>
            </a:rPr>
            <a:t>8/16/2023- 9/30/2023                  </a:t>
          </a:r>
          <a:r>
            <a:rPr lang="en-US" sz="1600" dirty="0">
              <a:solidFill>
                <a:schemeClr val="bg1"/>
              </a:solidFill>
            </a:rPr>
            <a:t>HUD Approval</a:t>
          </a:r>
        </a:p>
      </dgm:t>
    </dgm:pt>
    <dgm:pt modelId="{79AE8E80-76B9-484C-83AE-161F708C562D}" type="parTrans" cxnId="{C035F38F-42AF-4397-B374-464BF34A28F5}">
      <dgm:prSet/>
      <dgm:spPr/>
      <dgm:t>
        <a:bodyPr/>
        <a:lstStyle/>
        <a:p>
          <a:endParaRPr lang="en-US"/>
        </a:p>
      </dgm:t>
    </dgm:pt>
    <dgm:pt modelId="{C0045D67-6418-4ED2-99F3-541ACD6C2AD1}" type="sibTrans" cxnId="{C035F38F-42AF-4397-B374-464BF34A28F5}">
      <dgm:prSet/>
      <dgm:spPr/>
      <dgm:t>
        <a:bodyPr/>
        <a:lstStyle/>
        <a:p>
          <a:endParaRPr lang="en-US"/>
        </a:p>
      </dgm:t>
    </dgm:pt>
    <dgm:pt modelId="{483885C4-4819-42DA-80C9-7E3BAD49FDAE}">
      <dgm:prSet custT="1"/>
      <dgm:spPr/>
      <dgm:t>
        <a:bodyPr/>
        <a:lstStyle/>
        <a:p>
          <a:pPr algn="ctr"/>
          <a:r>
            <a:rPr lang="en-US" sz="1600" b="1" dirty="0">
              <a:solidFill>
                <a:schemeClr val="bg1"/>
              </a:solidFill>
            </a:rPr>
            <a:t>10/1/2023</a:t>
          </a:r>
          <a:r>
            <a:rPr lang="en-US" sz="1600" dirty="0">
              <a:solidFill>
                <a:schemeClr val="bg1"/>
              </a:solidFill>
            </a:rPr>
            <a:t>                                       First day of Fiscal Year 2023-2024</a:t>
          </a:r>
        </a:p>
      </dgm:t>
    </dgm:pt>
    <dgm:pt modelId="{9B1D22B8-2AB9-4FD7-9733-A2F52CE78631}" type="parTrans" cxnId="{3E204690-5C3F-4F4B-97BE-6898E43E792A}">
      <dgm:prSet/>
      <dgm:spPr/>
      <dgm:t>
        <a:bodyPr/>
        <a:lstStyle/>
        <a:p>
          <a:endParaRPr lang="en-US"/>
        </a:p>
      </dgm:t>
    </dgm:pt>
    <dgm:pt modelId="{9A5EE3E5-6F80-4A91-9AB6-7921E8549810}" type="sibTrans" cxnId="{3E204690-5C3F-4F4B-97BE-6898E43E792A}">
      <dgm:prSet/>
      <dgm:spPr/>
      <dgm:t>
        <a:bodyPr/>
        <a:lstStyle/>
        <a:p>
          <a:endParaRPr lang="en-US"/>
        </a:p>
      </dgm:t>
    </dgm:pt>
    <dgm:pt modelId="{154E2A71-CF2C-4C17-BE43-A4B3CF4BC3AC}">
      <dgm:prSet custT="1"/>
      <dgm:spPr/>
      <dgm:t>
        <a:bodyPr/>
        <a:lstStyle/>
        <a:p>
          <a:pPr algn="ctr"/>
          <a:r>
            <a:rPr lang="en-US" sz="1600" b="1" dirty="0">
              <a:solidFill>
                <a:schemeClr val="bg1"/>
              </a:solidFill>
            </a:rPr>
            <a:t>6/10/2023 – 7/10/2023</a:t>
          </a:r>
        </a:p>
        <a:p>
          <a:pPr algn="ctr"/>
          <a:r>
            <a:rPr lang="en-US" sz="1600" b="0" dirty="0">
              <a:solidFill>
                <a:schemeClr val="bg1"/>
              </a:solidFill>
            </a:rPr>
            <a:t>30-day comment period</a:t>
          </a:r>
        </a:p>
      </dgm:t>
    </dgm:pt>
    <dgm:pt modelId="{8D73A9FB-FC84-4062-B1E9-A9E3F8FFF362}" type="parTrans" cxnId="{9FEE734E-BBA1-45EC-8F95-282BBAF117F7}">
      <dgm:prSet/>
      <dgm:spPr/>
      <dgm:t>
        <a:bodyPr/>
        <a:lstStyle/>
        <a:p>
          <a:endParaRPr lang="en-US"/>
        </a:p>
      </dgm:t>
    </dgm:pt>
    <dgm:pt modelId="{1D46AACE-32C3-4CE7-8EB6-3BAEBBDBB49E}" type="sibTrans" cxnId="{9FEE734E-BBA1-45EC-8F95-282BBAF117F7}">
      <dgm:prSet/>
      <dgm:spPr/>
      <dgm:t>
        <a:bodyPr/>
        <a:lstStyle/>
        <a:p>
          <a:endParaRPr lang="en-US"/>
        </a:p>
      </dgm:t>
    </dgm:pt>
    <dgm:pt modelId="{A7E270CE-C4B3-464F-AC2F-7A5ABE0BCFAC}" type="pres">
      <dgm:prSet presAssocID="{ABF48513-0615-4A74-A798-D7CCB588ADF2}" presName="Name0" presStyleCnt="0">
        <dgm:presLayoutVars>
          <dgm:dir/>
          <dgm:resizeHandles val="exact"/>
        </dgm:presLayoutVars>
      </dgm:prSet>
      <dgm:spPr/>
    </dgm:pt>
    <dgm:pt modelId="{E220C661-E33E-45B6-A98C-02728685F6E3}" type="pres">
      <dgm:prSet presAssocID="{ABF48513-0615-4A74-A798-D7CCB588ADF2}" presName="arrow" presStyleLbl="bgShp" presStyleIdx="0" presStyleCnt="1"/>
      <dgm:spPr/>
    </dgm:pt>
    <dgm:pt modelId="{4F19514C-70FB-4D57-A683-9D120032BF6B}" type="pres">
      <dgm:prSet presAssocID="{ABF48513-0615-4A74-A798-D7CCB588ADF2}" presName="points" presStyleCnt="0"/>
      <dgm:spPr/>
    </dgm:pt>
    <dgm:pt modelId="{2AE3E3C4-F9B7-4936-B89C-EF14CFB03E50}" type="pres">
      <dgm:prSet presAssocID="{154E2A71-CF2C-4C17-BE43-A4B3CF4BC3AC}" presName="compositeA" presStyleCnt="0"/>
      <dgm:spPr/>
    </dgm:pt>
    <dgm:pt modelId="{B2E59C1C-3CE4-4C3B-A80F-4BDAB838BAA4}" type="pres">
      <dgm:prSet presAssocID="{154E2A71-CF2C-4C17-BE43-A4B3CF4BC3AC}" presName="textA" presStyleLbl="revTx" presStyleIdx="0" presStyleCnt="5" custScaleX="102305">
        <dgm:presLayoutVars>
          <dgm:bulletEnabled val="1"/>
        </dgm:presLayoutVars>
      </dgm:prSet>
      <dgm:spPr/>
    </dgm:pt>
    <dgm:pt modelId="{49680B15-78A6-4F75-9882-3ED422396FCE}" type="pres">
      <dgm:prSet presAssocID="{154E2A71-CF2C-4C17-BE43-A4B3CF4BC3AC}" presName="circleA" presStyleLbl="node1" presStyleIdx="0" presStyleCnt="5"/>
      <dgm:spPr/>
    </dgm:pt>
    <dgm:pt modelId="{E642D721-A0E4-495B-941F-F7718EC2D39B}" type="pres">
      <dgm:prSet presAssocID="{154E2A71-CF2C-4C17-BE43-A4B3CF4BC3AC}" presName="spaceA" presStyleCnt="0"/>
      <dgm:spPr/>
    </dgm:pt>
    <dgm:pt modelId="{C86271D4-1EF1-433B-8F90-59490932CC64}" type="pres">
      <dgm:prSet presAssocID="{1D46AACE-32C3-4CE7-8EB6-3BAEBBDBB49E}" presName="space" presStyleCnt="0"/>
      <dgm:spPr/>
    </dgm:pt>
    <dgm:pt modelId="{33020C58-9EAE-4414-AAEC-BDFB3B461228}" type="pres">
      <dgm:prSet presAssocID="{7538BDDF-AACF-434F-969B-0EC9ADB43736}" presName="compositeB" presStyleCnt="0"/>
      <dgm:spPr/>
    </dgm:pt>
    <dgm:pt modelId="{F4EB756D-D086-4277-A30E-A88EBEDE9B30}" type="pres">
      <dgm:prSet presAssocID="{7538BDDF-AACF-434F-969B-0EC9ADB43736}" presName="textB" presStyleLbl="revTx" presStyleIdx="1" presStyleCnt="5">
        <dgm:presLayoutVars>
          <dgm:bulletEnabled val="1"/>
        </dgm:presLayoutVars>
      </dgm:prSet>
      <dgm:spPr/>
    </dgm:pt>
    <dgm:pt modelId="{EB83CEC1-C8C2-4851-9FFD-8D45BC72B317}" type="pres">
      <dgm:prSet presAssocID="{7538BDDF-AACF-434F-969B-0EC9ADB43736}" presName="circleB" presStyleLbl="node1" presStyleIdx="1" presStyleCnt="5"/>
      <dgm:spPr/>
    </dgm:pt>
    <dgm:pt modelId="{93D395BD-5EF4-48F1-9CDE-3CC264697E89}" type="pres">
      <dgm:prSet presAssocID="{7538BDDF-AACF-434F-969B-0EC9ADB43736}" presName="spaceB" presStyleCnt="0"/>
      <dgm:spPr/>
    </dgm:pt>
    <dgm:pt modelId="{889F7FBD-7EE3-4899-9637-8CB111A534E1}" type="pres">
      <dgm:prSet presAssocID="{8FD1E4CE-B125-4E2B-A795-63268C2D8161}" presName="space" presStyleCnt="0"/>
      <dgm:spPr/>
    </dgm:pt>
    <dgm:pt modelId="{33CA443C-6B7A-4268-9718-9395EF2E1132}" type="pres">
      <dgm:prSet presAssocID="{A319DC25-140D-4828-9740-AB756DD57BD5}" presName="compositeA" presStyleCnt="0"/>
      <dgm:spPr/>
    </dgm:pt>
    <dgm:pt modelId="{13794A6B-F281-45F8-A635-C1628C0C1980}" type="pres">
      <dgm:prSet presAssocID="{A319DC25-140D-4828-9740-AB756DD57BD5}" presName="textA" presStyleLbl="revTx" presStyleIdx="2" presStyleCnt="5">
        <dgm:presLayoutVars>
          <dgm:bulletEnabled val="1"/>
        </dgm:presLayoutVars>
      </dgm:prSet>
      <dgm:spPr/>
    </dgm:pt>
    <dgm:pt modelId="{A31C5D65-30F5-4696-A769-B022F0B6DBA1}" type="pres">
      <dgm:prSet presAssocID="{A319DC25-140D-4828-9740-AB756DD57BD5}" presName="circleA" presStyleLbl="node1" presStyleIdx="2" presStyleCnt="5"/>
      <dgm:spPr/>
    </dgm:pt>
    <dgm:pt modelId="{0A88D439-C893-4FF7-ADA2-8E4CBCC236CC}" type="pres">
      <dgm:prSet presAssocID="{A319DC25-140D-4828-9740-AB756DD57BD5}" presName="spaceA" presStyleCnt="0"/>
      <dgm:spPr/>
    </dgm:pt>
    <dgm:pt modelId="{8F308B1A-5769-450B-91CB-4285A3D54B6A}" type="pres">
      <dgm:prSet presAssocID="{AFF1597C-3201-4A56-B236-1542D041A2BE}" presName="space" presStyleCnt="0"/>
      <dgm:spPr/>
    </dgm:pt>
    <dgm:pt modelId="{BEFC0E08-5FFF-4237-83EF-E18FE7A5A703}" type="pres">
      <dgm:prSet presAssocID="{34C30BF8-CCB2-4E41-89EC-5BA1B2FAF32C}" presName="compositeB" presStyleCnt="0"/>
      <dgm:spPr/>
    </dgm:pt>
    <dgm:pt modelId="{85E5817B-2530-4C2C-BFE2-B11B11A1473E}" type="pres">
      <dgm:prSet presAssocID="{34C30BF8-CCB2-4E41-89EC-5BA1B2FAF32C}" presName="textB" presStyleLbl="revTx" presStyleIdx="3" presStyleCnt="5">
        <dgm:presLayoutVars>
          <dgm:bulletEnabled val="1"/>
        </dgm:presLayoutVars>
      </dgm:prSet>
      <dgm:spPr/>
    </dgm:pt>
    <dgm:pt modelId="{0CD034FB-741A-4D01-BA83-A0CBA8CE7E6B}" type="pres">
      <dgm:prSet presAssocID="{34C30BF8-CCB2-4E41-89EC-5BA1B2FAF32C}" presName="circleB" presStyleLbl="node1" presStyleIdx="3" presStyleCnt="5"/>
      <dgm:spPr/>
    </dgm:pt>
    <dgm:pt modelId="{9D8DF5DB-DB51-4050-AAC7-0403B35A7547}" type="pres">
      <dgm:prSet presAssocID="{34C30BF8-CCB2-4E41-89EC-5BA1B2FAF32C}" presName="spaceB" presStyleCnt="0"/>
      <dgm:spPr/>
    </dgm:pt>
    <dgm:pt modelId="{5BCFC549-1E30-46DC-87B1-32E1567DAA7A}" type="pres">
      <dgm:prSet presAssocID="{C0045D67-6418-4ED2-99F3-541ACD6C2AD1}" presName="space" presStyleCnt="0"/>
      <dgm:spPr/>
    </dgm:pt>
    <dgm:pt modelId="{DF7002EA-5A85-4375-8668-BD6F428F940E}" type="pres">
      <dgm:prSet presAssocID="{483885C4-4819-42DA-80C9-7E3BAD49FDAE}" presName="compositeA" presStyleCnt="0"/>
      <dgm:spPr/>
    </dgm:pt>
    <dgm:pt modelId="{9F496041-CA53-4B8F-80C6-693AD2ADCE0A}" type="pres">
      <dgm:prSet presAssocID="{483885C4-4819-42DA-80C9-7E3BAD49FDAE}" presName="textA" presStyleLbl="revTx" presStyleIdx="4" presStyleCnt="5">
        <dgm:presLayoutVars>
          <dgm:bulletEnabled val="1"/>
        </dgm:presLayoutVars>
      </dgm:prSet>
      <dgm:spPr/>
    </dgm:pt>
    <dgm:pt modelId="{5FE35D71-6273-4461-ABE5-63205AB5C13F}" type="pres">
      <dgm:prSet presAssocID="{483885C4-4819-42DA-80C9-7E3BAD49FDAE}" presName="circleA" presStyleLbl="node1" presStyleIdx="4" presStyleCnt="5"/>
      <dgm:spPr/>
    </dgm:pt>
    <dgm:pt modelId="{52D24E75-C577-4BDC-AAB4-C555EAD34A48}" type="pres">
      <dgm:prSet presAssocID="{483885C4-4819-42DA-80C9-7E3BAD49FDAE}" presName="spaceA" presStyleCnt="0"/>
      <dgm:spPr/>
    </dgm:pt>
  </dgm:ptLst>
  <dgm:cxnLst>
    <dgm:cxn modelId="{E085A908-DE9F-472E-B8EC-D15186DAB6AD}" type="presOf" srcId="{ABF48513-0615-4A74-A798-D7CCB588ADF2}" destId="{A7E270CE-C4B3-464F-AC2F-7A5ABE0BCFAC}" srcOrd="0" destOrd="0" presId="urn:microsoft.com/office/officeart/2005/8/layout/hProcess11"/>
    <dgm:cxn modelId="{410B7518-5DBC-4535-B92D-67BC3801C94B}" type="presOf" srcId="{7538BDDF-AACF-434F-969B-0EC9ADB43736}" destId="{F4EB756D-D086-4277-A30E-A88EBEDE9B30}" srcOrd="0" destOrd="0" presId="urn:microsoft.com/office/officeart/2005/8/layout/hProcess11"/>
    <dgm:cxn modelId="{866ADA33-40B5-49BC-9C8D-CBD65C8272A6}" type="presOf" srcId="{483885C4-4819-42DA-80C9-7E3BAD49FDAE}" destId="{9F496041-CA53-4B8F-80C6-693AD2ADCE0A}" srcOrd="0" destOrd="0" presId="urn:microsoft.com/office/officeart/2005/8/layout/hProcess11"/>
    <dgm:cxn modelId="{E6027044-C86E-47C1-B1C5-CF43F24C7891}" type="presOf" srcId="{154E2A71-CF2C-4C17-BE43-A4B3CF4BC3AC}" destId="{B2E59C1C-3CE4-4C3B-A80F-4BDAB838BAA4}" srcOrd="0" destOrd="0" presId="urn:microsoft.com/office/officeart/2005/8/layout/hProcess11"/>
    <dgm:cxn modelId="{9FEE734E-BBA1-45EC-8F95-282BBAF117F7}" srcId="{ABF48513-0615-4A74-A798-D7CCB588ADF2}" destId="{154E2A71-CF2C-4C17-BE43-A4B3CF4BC3AC}" srcOrd="0" destOrd="0" parTransId="{8D73A9FB-FC84-4062-B1E9-A9E3F8FFF362}" sibTransId="{1D46AACE-32C3-4CE7-8EB6-3BAEBBDBB49E}"/>
    <dgm:cxn modelId="{DD2AE46F-5087-4459-8555-50F0963D9561}" srcId="{ABF48513-0615-4A74-A798-D7CCB588ADF2}" destId="{7538BDDF-AACF-434F-969B-0EC9ADB43736}" srcOrd="1" destOrd="0" parTransId="{7C6B0FFF-F1B8-4F0B-9D4E-EFAAAADD39F3}" sibTransId="{8FD1E4CE-B125-4E2B-A795-63268C2D8161}"/>
    <dgm:cxn modelId="{C035F38F-42AF-4397-B374-464BF34A28F5}" srcId="{ABF48513-0615-4A74-A798-D7CCB588ADF2}" destId="{34C30BF8-CCB2-4E41-89EC-5BA1B2FAF32C}" srcOrd="3" destOrd="0" parTransId="{79AE8E80-76B9-484C-83AE-161F708C562D}" sibTransId="{C0045D67-6418-4ED2-99F3-541ACD6C2AD1}"/>
    <dgm:cxn modelId="{3E204690-5C3F-4F4B-97BE-6898E43E792A}" srcId="{ABF48513-0615-4A74-A798-D7CCB588ADF2}" destId="{483885C4-4819-42DA-80C9-7E3BAD49FDAE}" srcOrd="4" destOrd="0" parTransId="{9B1D22B8-2AB9-4FD7-9733-A2F52CE78631}" sibTransId="{9A5EE3E5-6F80-4A91-9AB6-7921E8549810}"/>
    <dgm:cxn modelId="{1A9F8DA3-F3C5-494E-A914-2B5711872BB6}" srcId="{ABF48513-0615-4A74-A798-D7CCB588ADF2}" destId="{A319DC25-140D-4828-9740-AB756DD57BD5}" srcOrd="2" destOrd="0" parTransId="{78A8C51A-6D41-4C72-AD09-48425C58F7A4}" sibTransId="{AFF1597C-3201-4A56-B236-1542D041A2BE}"/>
    <dgm:cxn modelId="{D3B1DCA6-4F2D-40B8-B033-ACCB4572CC21}" type="presOf" srcId="{A319DC25-140D-4828-9740-AB756DD57BD5}" destId="{13794A6B-F281-45F8-A635-C1628C0C1980}" srcOrd="0" destOrd="0" presId="urn:microsoft.com/office/officeart/2005/8/layout/hProcess11"/>
    <dgm:cxn modelId="{F8EAE5EC-85D3-40F8-8451-A6E695B38AD1}" type="presOf" srcId="{34C30BF8-CCB2-4E41-89EC-5BA1B2FAF32C}" destId="{85E5817B-2530-4C2C-BFE2-B11B11A1473E}" srcOrd="0" destOrd="0" presId="urn:microsoft.com/office/officeart/2005/8/layout/hProcess11"/>
    <dgm:cxn modelId="{D7DAE523-A79C-471F-98A6-5E05A1CE3981}" type="presParOf" srcId="{A7E270CE-C4B3-464F-AC2F-7A5ABE0BCFAC}" destId="{E220C661-E33E-45B6-A98C-02728685F6E3}" srcOrd="0" destOrd="0" presId="urn:microsoft.com/office/officeart/2005/8/layout/hProcess11"/>
    <dgm:cxn modelId="{10561EEF-0746-4BBA-B26B-7C36C42A02AC}" type="presParOf" srcId="{A7E270CE-C4B3-464F-AC2F-7A5ABE0BCFAC}" destId="{4F19514C-70FB-4D57-A683-9D120032BF6B}" srcOrd="1" destOrd="0" presId="urn:microsoft.com/office/officeart/2005/8/layout/hProcess11"/>
    <dgm:cxn modelId="{DB2D4FB6-66A6-4812-A5FC-A8D8B8D62144}" type="presParOf" srcId="{4F19514C-70FB-4D57-A683-9D120032BF6B}" destId="{2AE3E3C4-F9B7-4936-B89C-EF14CFB03E50}" srcOrd="0" destOrd="0" presId="urn:microsoft.com/office/officeart/2005/8/layout/hProcess11"/>
    <dgm:cxn modelId="{1BA62B87-E2A1-430D-BF69-E4C79C515345}" type="presParOf" srcId="{2AE3E3C4-F9B7-4936-B89C-EF14CFB03E50}" destId="{B2E59C1C-3CE4-4C3B-A80F-4BDAB838BAA4}" srcOrd="0" destOrd="0" presId="urn:microsoft.com/office/officeart/2005/8/layout/hProcess11"/>
    <dgm:cxn modelId="{CCC687AE-D3B4-4D24-BF26-21FA453C792A}" type="presParOf" srcId="{2AE3E3C4-F9B7-4936-B89C-EF14CFB03E50}" destId="{49680B15-78A6-4F75-9882-3ED422396FCE}" srcOrd="1" destOrd="0" presId="urn:microsoft.com/office/officeart/2005/8/layout/hProcess11"/>
    <dgm:cxn modelId="{43E5D143-C039-466F-93C5-160B92CA33B9}" type="presParOf" srcId="{2AE3E3C4-F9B7-4936-B89C-EF14CFB03E50}" destId="{E642D721-A0E4-495B-941F-F7718EC2D39B}" srcOrd="2" destOrd="0" presId="urn:microsoft.com/office/officeart/2005/8/layout/hProcess11"/>
    <dgm:cxn modelId="{E3D7FA37-EBB0-4BD2-B962-B23672A98FD2}" type="presParOf" srcId="{4F19514C-70FB-4D57-A683-9D120032BF6B}" destId="{C86271D4-1EF1-433B-8F90-59490932CC64}" srcOrd="1" destOrd="0" presId="urn:microsoft.com/office/officeart/2005/8/layout/hProcess11"/>
    <dgm:cxn modelId="{75E5AA2C-6F48-4155-B432-039EA56AEDC7}" type="presParOf" srcId="{4F19514C-70FB-4D57-A683-9D120032BF6B}" destId="{33020C58-9EAE-4414-AAEC-BDFB3B461228}" srcOrd="2" destOrd="0" presId="urn:microsoft.com/office/officeart/2005/8/layout/hProcess11"/>
    <dgm:cxn modelId="{321FBE6D-B6BC-4ED8-8654-6503E25BA6F9}" type="presParOf" srcId="{33020C58-9EAE-4414-AAEC-BDFB3B461228}" destId="{F4EB756D-D086-4277-A30E-A88EBEDE9B30}" srcOrd="0" destOrd="0" presId="urn:microsoft.com/office/officeart/2005/8/layout/hProcess11"/>
    <dgm:cxn modelId="{725A99DD-C159-43CD-B159-E30C4B507AF3}" type="presParOf" srcId="{33020C58-9EAE-4414-AAEC-BDFB3B461228}" destId="{EB83CEC1-C8C2-4851-9FFD-8D45BC72B317}" srcOrd="1" destOrd="0" presId="urn:microsoft.com/office/officeart/2005/8/layout/hProcess11"/>
    <dgm:cxn modelId="{A647DEC1-D934-47CE-B5A9-CCF64E179593}" type="presParOf" srcId="{33020C58-9EAE-4414-AAEC-BDFB3B461228}" destId="{93D395BD-5EF4-48F1-9CDE-3CC264697E89}" srcOrd="2" destOrd="0" presId="urn:microsoft.com/office/officeart/2005/8/layout/hProcess11"/>
    <dgm:cxn modelId="{4EAC679A-CF54-483D-94A4-17DAD0CC15EE}" type="presParOf" srcId="{4F19514C-70FB-4D57-A683-9D120032BF6B}" destId="{889F7FBD-7EE3-4899-9637-8CB111A534E1}" srcOrd="3" destOrd="0" presId="urn:microsoft.com/office/officeart/2005/8/layout/hProcess11"/>
    <dgm:cxn modelId="{67B7A912-F590-450F-AB48-9B84E4307D5B}" type="presParOf" srcId="{4F19514C-70FB-4D57-A683-9D120032BF6B}" destId="{33CA443C-6B7A-4268-9718-9395EF2E1132}" srcOrd="4" destOrd="0" presId="urn:microsoft.com/office/officeart/2005/8/layout/hProcess11"/>
    <dgm:cxn modelId="{43694D07-C86C-42EC-92D2-4B02CA310772}" type="presParOf" srcId="{33CA443C-6B7A-4268-9718-9395EF2E1132}" destId="{13794A6B-F281-45F8-A635-C1628C0C1980}" srcOrd="0" destOrd="0" presId="urn:microsoft.com/office/officeart/2005/8/layout/hProcess11"/>
    <dgm:cxn modelId="{6417DCF3-7517-42B6-B8AA-D3066602B416}" type="presParOf" srcId="{33CA443C-6B7A-4268-9718-9395EF2E1132}" destId="{A31C5D65-30F5-4696-A769-B022F0B6DBA1}" srcOrd="1" destOrd="0" presId="urn:microsoft.com/office/officeart/2005/8/layout/hProcess11"/>
    <dgm:cxn modelId="{18F06CDD-DDBA-4019-A2DB-C95027C474E8}" type="presParOf" srcId="{33CA443C-6B7A-4268-9718-9395EF2E1132}" destId="{0A88D439-C893-4FF7-ADA2-8E4CBCC236CC}" srcOrd="2" destOrd="0" presId="urn:microsoft.com/office/officeart/2005/8/layout/hProcess11"/>
    <dgm:cxn modelId="{D83630CC-A4F9-444B-890C-52CCBF0D3D78}" type="presParOf" srcId="{4F19514C-70FB-4D57-A683-9D120032BF6B}" destId="{8F308B1A-5769-450B-91CB-4285A3D54B6A}" srcOrd="5" destOrd="0" presId="urn:microsoft.com/office/officeart/2005/8/layout/hProcess11"/>
    <dgm:cxn modelId="{E602E0B0-06C4-4E9A-ACB4-EE5870BC5195}" type="presParOf" srcId="{4F19514C-70FB-4D57-A683-9D120032BF6B}" destId="{BEFC0E08-5FFF-4237-83EF-E18FE7A5A703}" srcOrd="6" destOrd="0" presId="urn:microsoft.com/office/officeart/2005/8/layout/hProcess11"/>
    <dgm:cxn modelId="{D0B560AB-6DEE-4DC2-BF4B-BF69E0337E77}" type="presParOf" srcId="{BEFC0E08-5FFF-4237-83EF-E18FE7A5A703}" destId="{85E5817B-2530-4C2C-BFE2-B11B11A1473E}" srcOrd="0" destOrd="0" presId="urn:microsoft.com/office/officeart/2005/8/layout/hProcess11"/>
    <dgm:cxn modelId="{A9CF7B3A-15EC-4712-AA7C-8FD4E2A4FA34}" type="presParOf" srcId="{BEFC0E08-5FFF-4237-83EF-E18FE7A5A703}" destId="{0CD034FB-741A-4D01-BA83-A0CBA8CE7E6B}" srcOrd="1" destOrd="0" presId="urn:microsoft.com/office/officeart/2005/8/layout/hProcess11"/>
    <dgm:cxn modelId="{CB772F8D-3481-49CB-A6B0-89C455BB3AB2}" type="presParOf" srcId="{BEFC0E08-5FFF-4237-83EF-E18FE7A5A703}" destId="{9D8DF5DB-DB51-4050-AAC7-0403B35A7547}" srcOrd="2" destOrd="0" presId="urn:microsoft.com/office/officeart/2005/8/layout/hProcess11"/>
    <dgm:cxn modelId="{D2FF9C08-3249-4115-939B-E1F1AE3C5795}" type="presParOf" srcId="{4F19514C-70FB-4D57-A683-9D120032BF6B}" destId="{5BCFC549-1E30-46DC-87B1-32E1567DAA7A}" srcOrd="7" destOrd="0" presId="urn:microsoft.com/office/officeart/2005/8/layout/hProcess11"/>
    <dgm:cxn modelId="{B3AF037A-167A-4BF4-85C0-8B80A1007269}" type="presParOf" srcId="{4F19514C-70FB-4D57-A683-9D120032BF6B}" destId="{DF7002EA-5A85-4375-8668-BD6F428F940E}" srcOrd="8" destOrd="0" presId="urn:microsoft.com/office/officeart/2005/8/layout/hProcess11"/>
    <dgm:cxn modelId="{B390AC6E-26D4-409B-8012-D15371AEA69D}" type="presParOf" srcId="{DF7002EA-5A85-4375-8668-BD6F428F940E}" destId="{9F496041-CA53-4B8F-80C6-693AD2ADCE0A}" srcOrd="0" destOrd="0" presId="urn:microsoft.com/office/officeart/2005/8/layout/hProcess11"/>
    <dgm:cxn modelId="{056EBAF5-6278-4BA1-A621-9800151E2882}" type="presParOf" srcId="{DF7002EA-5A85-4375-8668-BD6F428F940E}" destId="{5FE35D71-6273-4461-ABE5-63205AB5C13F}" srcOrd="1" destOrd="0" presId="urn:microsoft.com/office/officeart/2005/8/layout/hProcess11"/>
    <dgm:cxn modelId="{D21B0F96-B4A9-48C1-82DA-AFBC873D7FC9}" type="presParOf" srcId="{DF7002EA-5A85-4375-8668-BD6F428F940E}" destId="{52D24E75-C577-4BDC-AAB4-C555EAD34A48}"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0C661-E33E-45B6-A98C-02728685F6E3}">
      <dsp:nvSpPr>
        <dsp:cNvPr id="0" name=""/>
        <dsp:cNvSpPr/>
      </dsp:nvSpPr>
      <dsp:spPr>
        <a:xfrm>
          <a:off x="0" y="1278105"/>
          <a:ext cx="8233907" cy="170414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E59C1C-3CE4-4C3B-A80F-4BDAB838BAA4}">
      <dsp:nvSpPr>
        <dsp:cNvPr id="0" name=""/>
        <dsp:cNvSpPr/>
      </dsp:nvSpPr>
      <dsp:spPr>
        <a:xfrm>
          <a:off x="1021" y="0"/>
          <a:ext cx="1451113" cy="1704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6/10/2023 – 7/10/2023</a:t>
          </a:r>
        </a:p>
        <a:p>
          <a:pPr marL="0" lvl="0" indent="0" algn="ctr" defTabSz="711200">
            <a:lnSpc>
              <a:spcPct val="90000"/>
            </a:lnSpc>
            <a:spcBef>
              <a:spcPct val="0"/>
            </a:spcBef>
            <a:spcAft>
              <a:spcPct val="35000"/>
            </a:spcAft>
            <a:buNone/>
          </a:pPr>
          <a:r>
            <a:rPr lang="en-US" sz="1600" b="0" kern="1200" dirty="0">
              <a:solidFill>
                <a:schemeClr val="bg1"/>
              </a:solidFill>
            </a:rPr>
            <a:t>30-day comment period</a:t>
          </a:r>
        </a:p>
      </dsp:txBody>
      <dsp:txXfrm>
        <a:off x="1021" y="0"/>
        <a:ext cx="1451113" cy="1704141"/>
      </dsp:txXfrm>
    </dsp:sp>
    <dsp:sp modelId="{49680B15-78A6-4F75-9882-3ED422396FCE}">
      <dsp:nvSpPr>
        <dsp:cNvPr id="0" name=""/>
        <dsp:cNvSpPr/>
      </dsp:nvSpPr>
      <dsp:spPr>
        <a:xfrm>
          <a:off x="513560" y="1917158"/>
          <a:ext cx="426035" cy="4260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EB756D-D086-4277-A30E-A88EBEDE9B30}">
      <dsp:nvSpPr>
        <dsp:cNvPr id="0" name=""/>
        <dsp:cNvSpPr/>
      </dsp:nvSpPr>
      <dsp:spPr>
        <a:xfrm>
          <a:off x="1523055" y="2556211"/>
          <a:ext cx="1418419" cy="1704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7/10/2023</a:t>
          </a:r>
        </a:p>
        <a:p>
          <a:pPr marL="0" lvl="0" indent="0" algn="ctr" defTabSz="711200">
            <a:lnSpc>
              <a:spcPct val="90000"/>
            </a:lnSpc>
            <a:spcBef>
              <a:spcPct val="0"/>
            </a:spcBef>
            <a:spcAft>
              <a:spcPct val="35000"/>
            </a:spcAft>
            <a:buNone/>
          </a:pPr>
          <a:r>
            <a:rPr lang="en-US" sz="1600" kern="1200" dirty="0">
              <a:solidFill>
                <a:schemeClr val="bg1"/>
              </a:solidFill>
            </a:rPr>
            <a:t>City Commission Approval of FY 2023 Action Plan </a:t>
          </a:r>
        </a:p>
      </dsp:txBody>
      <dsp:txXfrm>
        <a:off x="1523055" y="2556211"/>
        <a:ext cx="1418419" cy="1704141"/>
      </dsp:txXfrm>
    </dsp:sp>
    <dsp:sp modelId="{EB83CEC1-C8C2-4851-9FFD-8D45BC72B317}">
      <dsp:nvSpPr>
        <dsp:cNvPr id="0" name=""/>
        <dsp:cNvSpPr/>
      </dsp:nvSpPr>
      <dsp:spPr>
        <a:xfrm>
          <a:off x="2019247" y="1917158"/>
          <a:ext cx="426035" cy="4260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794A6B-F281-45F8-A635-C1628C0C1980}">
      <dsp:nvSpPr>
        <dsp:cNvPr id="0" name=""/>
        <dsp:cNvSpPr/>
      </dsp:nvSpPr>
      <dsp:spPr>
        <a:xfrm>
          <a:off x="3012395" y="0"/>
          <a:ext cx="1418419" cy="1704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8/16/2023</a:t>
          </a:r>
        </a:p>
        <a:p>
          <a:pPr marL="0" lvl="0" indent="0" algn="ctr" defTabSz="711200">
            <a:lnSpc>
              <a:spcPct val="90000"/>
            </a:lnSpc>
            <a:spcBef>
              <a:spcPct val="0"/>
            </a:spcBef>
            <a:spcAft>
              <a:spcPct val="35000"/>
            </a:spcAft>
            <a:buNone/>
          </a:pPr>
          <a:r>
            <a:rPr lang="en-US" sz="1600" kern="1200" dirty="0">
              <a:solidFill>
                <a:schemeClr val="bg1"/>
              </a:solidFill>
            </a:rPr>
            <a:t>Action Plan due to HUD</a:t>
          </a:r>
        </a:p>
      </dsp:txBody>
      <dsp:txXfrm>
        <a:off x="3012395" y="0"/>
        <a:ext cx="1418419" cy="1704141"/>
      </dsp:txXfrm>
    </dsp:sp>
    <dsp:sp modelId="{A31C5D65-30F5-4696-A769-B022F0B6DBA1}">
      <dsp:nvSpPr>
        <dsp:cNvPr id="0" name=""/>
        <dsp:cNvSpPr/>
      </dsp:nvSpPr>
      <dsp:spPr>
        <a:xfrm>
          <a:off x="3508587" y="1917158"/>
          <a:ext cx="426035" cy="4260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E5817B-2530-4C2C-BFE2-B11B11A1473E}">
      <dsp:nvSpPr>
        <dsp:cNvPr id="0" name=""/>
        <dsp:cNvSpPr/>
      </dsp:nvSpPr>
      <dsp:spPr>
        <a:xfrm>
          <a:off x="4501735" y="2556211"/>
          <a:ext cx="1418419" cy="1704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8/16/2023- 9/30/2023                  </a:t>
          </a:r>
          <a:r>
            <a:rPr lang="en-US" sz="1600" kern="1200" dirty="0">
              <a:solidFill>
                <a:schemeClr val="bg1"/>
              </a:solidFill>
            </a:rPr>
            <a:t>HUD Approval</a:t>
          </a:r>
        </a:p>
      </dsp:txBody>
      <dsp:txXfrm>
        <a:off x="4501735" y="2556211"/>
        <a:ext cx="1418419" cy="1704141"/>
      </dsp:txXfrm>
    </dsp:sp>
    <dsp:sp modelId="{0CD034FB-741A-4D01-BA83-A0CBA8CE7E6B}">
      <dsp:nvSpPr>
        <dsp:cNvPr id="0" name=""/>
        <dsp:cNvSpPr/>
      </dsp:nvSpPr>
      <dsp:spPr>
        <a:xfrm>
          <a:off x="4997927" y="1917158"/>
          <a:ext cx="426035" cy="4260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496041-CA53-4B8F-80C6-693AD2ADCE0A}">
      <dsp:nvSpPr>
        <dsp:cNvPr id="0" name=""/>
        <dsp:cNvSpPr/>
      </dsp:nvSpPr>
      <dsp:spPr>
        <a:xfrm>
          <a:off x="5991076" y="0"/>
          <a:ext cx="1418419" cy="1704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10/1/2023</a:t>
          </a:r>
          <a:r>
            <a:rPr lang="en-US" sz="1600" kern="1200" dirty="0">
              <a:solidFill>
                <a:schemeClr val="bg1"/>
              </a:solidFill>
            </a:rPr>
            <a:t>                                       First day of Fiscal Year 2023-2024</a:t>
          </a:r>
        </a:p>
      </dsp:txBody>
      <dsp:txXfrm>
        <a:off x="5991076" y="0"/>
        <a:ext cx="1418419" cy="1704141"/>
      </dsp:txXfrm>
    </dsp:sp>
    <dsp:sp modelId="{5FE35D71-6273-4461-ABE5-63205AB5C13F}">
      <dsp:nvSpPr>
        <dsp:cNvPr id="0" name=""/>
        <dsp:cNvSpPr/>
      </dsp:nvSpPr>
      <dsp:spPr>
        <a:xfrm>
          <a:off x="6487267" y="1917158"/>
          <a:ext cx="426035" cy="4260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59D27D-13E3-4B98-86C5-0E5CEAF943BA}" type="datetimeFigureOut">
              <a:rPr lang="en-US" smtClean="0"/>
              <a:t>5/11/2023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1A5DD6-CF7D-4FB9-97E1-9F1D97BE9978}" type="slidenum">
              <a:rPr lang="en-US" smtClean="0"/>
              <a:t>‹#›</a:t>
            </a:fld>
            <a:endParaRPr lang="en-US" dirty="0"/>
          </a:p>
        </p:txBody>
      </p:sp>
    </p:spTree>
    <p:extLst>
      <p:ext uri="{BB962C8B-B14F-4D97-AF65-F5344CB8AC3E}">
        <p14:creationId xmlns:p14="http://schemas.microsoft.com/office/powerpoint/2010/main" val="3870554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592A72-AB6A-413D-82C1-E17E6138DB81}" type="slidenum">
              <a:rPr lang="en-US" smtClean="0"/>
              <a:t>‹#›</a:t>
            </a:fld>
            <a:endParaRPr lang="en-US" dirty="0"/>
          </a:p>
        </p:txBody>
      </p:sp>
    </p:spTree>
    <p:extLst>
      <p:ext uri="{BB962C8B-B14F-4D97-AF65-F5344CB8AC3E}">
        <p14:creationId xmlns:p14="http://schemas.microsoft.com/office/powerpoint/2010/main" val="4088633700"/>
      </p:ext>
    </p:extLst>
  </p:cSld>
  <p:clrMap bg1="lt1" tx1="dk1" bg2="lt2" tx2="dk2" accent1="accent1" accent2="accent2" accent3="accent3" accent4="accent4" accent5="accent5" accent6="accent6" hlink="hlink" folHlink="folHlink"/>
  <p:notesStyle>
    <a:lvl1pPr marL="0" algn="just" defTabSz="914400" rtl="0" eaLnBrk="1" latinLnBrk="0" hangingPunct="1">
      <a:defRPr sz="1200" kern="1200">
        <a:solidFill>
          <a:schemeClr val="tx1"/>
        </a:solidFill>
        <a:latin typeface="+mn-lt"/>
        <a:ea typeface="+mn-ea"/>
        <a:cs typeface="+mn-cs"/>
      </a:defRPr>
    </a:lvl1pPr>
    <a:lvl2pPr marL="457200" algn="just" defTabSz="914400" rtl="0" eaLnBrk="1" latinLnBrk="0" hangingPunct="1">
      <a:defRPr sz="1200" kern="1200">
        <a:solidFill>
          <a:schemeClr val="tx1"/>
        </a:solidFill>
        <a:latin typeface="+mn-lt"/>
        <a:ea typeface="+mn-ea"/>
        <a:cs typeface="+mn-cs"/>
      </a:defRPr>
    </a:lvl2pPr>
    <a:lvl3pPr marL="914400" algn="just" defTabSz="914400" rtl="0" eaLnBrk="1" latinLnBrk="0" hangingPunct="1">
      <a:defRPr sz="1200" kern="1200">
        <a:solidFill>
          <a:schemeClr val="tx1"/>
        </a:solidFill>
        <a:latin typeface="+mn-lt"/>
        <a:ea typeface="+mn-ea"/>
        <a:cs typeface="+mn-cs"/>
      </a:defRPr>
    </a:lvl3pPr>
    <a:lvl4pPr marL="1371600" algn="just" defTabSz="914400" rtl="0" eaLnBrk="1" latinLnBrk="0" hangingPunct="1">
      <a:defRPr sz="1200" kern="1200">
        <a:solidFill>
          <a:schemeClr val="tx1"/>
        </a:solidFill>
        <a:latin typeface="+mn-lt"/>
        <a:ea typeface="+mn-ea"/>
        <a:cs typeface="+mn-cs"/>
      </a:defRPr>
    </a:lvl4pPr>
    <a:lvl5pPr marL="1828800" algn="just"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592A72-AB6A-413D-82C1-E17E6138DB81}" type="slidenum">
              <a:rPr lang="en-US" smtClean="0"/>
              <a:t>1</a:t>
            </a:fld>
            <a:endParaRPr lang="en-US" dirty="0"/>
          </a:p>
        </p:txBody>
      </p:sp>
    </p:spTree>
    <p:extLst>
      <p:ext uri="{BB962C8B-B14F-4D97-AF65-F5344CB8AC3E}">
        <p14:creationId xmlns:p14="http://schemas.microsoft.com/office/powerpoint/2010/main" val="210811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592A72-AB6A-413D-82C1-E17E6138DB81}" type="slidenum">
              <a:rPr lang="en-US" smtClean="0"/>
              <a:t>10</a:t>
            </a:fld>
            <a:endParaRPr lang="en-US" dirty="0"/>
          </a:p>
        </p:txBody>
      </p:sp>
    </p:spTree>
    <p:extLst>
      <p:ext uri="{BB962C8B-B14F-4D97-AF65-F5344CB8AC3E}">
        <p14:creationId xmlns:p14="http://schemas.microsoft.com/office/powerpoint/2010/main" val="2087680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592A72-AB6A-413D-82C1-E17E6138DB81}" type="slidenum">
              <a:rPr lang="en-US" smtClean="0"/>
              <a:t>11</a:t>
            </a:fld>
            <a:endParaRPr lang="en-US" dirty="0"/>
          </a:p>
        </p:txBody>
      </p:sp>
    </p:spTree>
    <p:extLst>
      <p:ext uri="{BB962C8B-B14F-4D97-AF65-F5344CB8AC3E}">
        <p14:creationId xmlns:p14="http://schemas.microsoft.com/office/powerpoint/2010/main" val="3078767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592A72-AB6A-413D-82C1-E17E6138DB81}" type="slidenum">
              <a:rPr lang="en-US" smtClean="0"/>
              <a:t>12</a:t>
            </a:fld>
            <a:endParaRPr lang="en-US" dirty="0"/>
          </a:p>
        </p:txBody>
      </p:sp>
    </p:spTree>
    <p:extLst>
      <p:ext uri="{BB962C8B-B14F-4D97-AF65-F5344CB8AC3E}">
        <p14:creationId xmlns:p14="http://schemas.microsoft.com/office/powerpoint/2010/main" val="515259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592A72-AB6A-413D-82C1-E17E6138DB81}" type="slidenum">
              <a:rPr lang="en-US" smtClean="0"/>
              <a:t>13</a:t>
            </a:fld>
            <a:endParaRPr lang="en-US" dirty="0"/>
          </a:p>
        </p:txBody>
      </p:sp>
    </p:spTree>
    <p:extLst>
      <p:ext uri="{BB962C8B-B14F-4D97-AF65-F5344CB8AC3E}">
        <p14:creationId xmlns:p14="http://schemas.microsoft.com/office/powerpoint/2010/main" val="1854789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592A72-AB6A-413D-82C1-E17E6138DB81}" type="slidenum">
              <a:rPr lang="en-US" smtClean="0"/>
              <a:t>14</a:t>
            </a:fld>
            <a:endParaRPr lang="en-US" dirty="0"/>
          </a:p>
        </p:txBody>
      </p:sp>
    </p:spTree>
    <p:extLst>
      <p:ext uri="{BB962C8B-B14F-4D97-AF65-F5344CB8AC3E}">
        <p14:creationId xmlns:p14="http://schemas.microsoft.com/office/powerpoint/2010/main" val="1220469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592A72-AB6A-413D-82C1-E17E6138DB81}" type="slidenum">
              <a:rPr lang="en-US" smtClean="0"/>
              <a:t>15</a:t>
            </a:fld>
            <a:endParaRPr lang="en-US" dirty="0"/>
          </a:p>
        </p:txBody>
      </p:sp>
    </p:spTree>
    <p:extLst>
      <p:ext uri="{BB962C8B-B14F-4D97-AF65-F5344CB8AC3E}">
        <p14:creationId xmlns:p14="http://schemas.microsoft.com/office/powerpoint/2010/main" val="502216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592A72-AB6A-413D-82C1-E17E6138DB81}" type="slidenum">
              <a:rPr lang="en-US" smtClean="0"/>
              <a:t>16</a:t>
            </a:fld>
            <a:endParaRPr lang="en-US" dirty="0"/>
          </a:p>
        </p:txBody>
      </p:sp>
    </p:spTree>
    <p:extLst>
      <p:ext uri="{BB962C8B-B14F-4D97-AF65-F5344CB8AC3E}">
        <p14:creationId xmlns:p14="http://schemas.microsoft.com/office/powerpoint/2010/main" val="1082875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592A72-AB6A-413D-82C1-E17E6138DB81}" type="slidenum">
              <a:rPr lang="en-US" smtClean="0"/>
              <a:t>17</a:t>
            </a:fld>
            <a:endParaRPr lang="en-US" dirty="0"/>
          </a:p>
        </p:txBody>
      </p:sp>
    </p:spTree>
    <p:extLst>
      <p:ext uri="{BB962C8B-B14F-4D97-AF65-F5344CB8AC3E}">
        <p14:creationId xmlns:p14="http://schemas.microsoft.com/office/powerpoint/2010/main" val="3717438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592A72-AB6A-413D-82C1-E17E6138DB81}" type="slidenum">
              <a:rPr lang="en-US" smtClean="0"/>
              <a:t>18</a:t>
            </a:fld>
            <a:endParaRPr lang="en-US" dirty="0"/>
          </a:p>
        </p:txBody>
      </p:sp>
    </p:spTree>
    <p:extLst>
      <p:ext uri="{BB962C8B-B14F-4D97-AF65-F5344CB8AC3E}">
        <p14:creationId xmlns:p14="http://schemas.microsoft.com/office/powerpoint/2010/main" val="1082875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592A72-AB6A-413D-82C1-E17E6138DB81}" type="slidenum">
              <a:rPr lang="en-US" smtClean="0"/>
              <a:t>19</a:t>
            </a:fld>
            <a:endParaRPr lang="en-US" dirty="0"/>
          </a:p>
        </p:txBody>
      </p:sp>
    </p:spTree>
    <p:extLst>
      <p:ext uri="{BB962C8B-B14F-4D97-AF65-F5344CB8AC3E}">
        <p14:creationId xmlns:p14="http://schemas.microsoft.com/office/powerpoint/2010/main" val="3926227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592A72-AB6A-413D-82C1-E17E6138DB81}" type="slidenum">
              <a:rPr lang="en-US" smtClean="0"/>
              <a:t>2</a:t>
            </a:fld>
            <a:endParaRPr lang="en-US" dirty="0"/>
          </a:p>
        </p:txBody>
      </p:sp>
    </p:spTree>
    <p:extLst>
      <p:ext uri="{BB962C8B-B14F-4D97-AF65-F5344CB8AC3E}">
        <p14:creationId xmlns:p14="http://schemas.microsoft.com/office/powerpoint/2010/main" val="4030340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592A72-AB6A-413D-82C1-E17E6138DB81}" type="slidenum">
              <a:rPr lang="en-US" smtClean="0"/>
              <a:t>20</a:t>
            </a:fld>
            <a:endParaRPr lang="en-US" dirty="0"/>
          </a:p>
        </p:txBody>
      </p:sp>
    </p:spTree>
    <p:extLst>
      <p:ext uri="{BB962C8B-B14F-4D97-AF65-F5344CB8AC3E}">
        <p14:creationId xmlns:p14="http://schemas.microsoft.com/office/powerpoint/2010/main" val="3563165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592A72-AB6A-413D-82C1-E17E6138DB81}" type="slidenum">
              <a:rPr lang="en-US" smtClean="0"/>
              <a:t>21</a:t>
            </a:fld>
            <a:endParaRPr lang="en-US" dirty="0"/>
          </a:p>
        </p:txBody>
      </p:sp>
    </p:spTree>
    <p:extLst>
      <p:ext uri="{BB962C8B-B14F-4D97-AF65-F5344CB8AC3E}">
        <p14:creationId xmlns:p14="http://schemas.microsoft.com/office/powerpoint/2010/main" val="747006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592A72-AB6A-413D-82C1-E17E6138DB81}" type="slidenum">
              <a:rPr lang="en-US" smtClean="0"/>
              <a:t>22</a:t>
            </a:fld>
            <a:endParaRPr lang="en-US" dirty="0"/>
          </a:p>
        </p:txBody>
      </p:sp>
    </p:spTree>
    <p:extLst>
      <p:ext uri="{BB962C8B-B14F-4D97-AF65-F5344CB8AC3E}">
        <p14:creationId xmlns:p14="http://schemas.microsoft.com/office/powerpoint/2010/main" val="1272102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592A72-AB6A-413D-82C1-E17E6138DB81}" type="slidenum">
              <a:rPr lang="en-US" smtClean="0"/>
              <a:t>3</a:t>
            </a:fld>
            <a:endParaRPr lang="en-US" dirty="0"/>
          </a:p>
        </p:txBody>
      </p:sp>
    </p:spTree>
    <p:extLst>
      <p:ext uri="{BB962C8B-B14F-4D97-AF65-F5344CB8AC3E}">
        <p14:creationId xmlns:p14="http://schemas.microsoft.com/office/powerpoint/2010/main" val="1854789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592A72-AB6A-413D-82C1-E17E6138DB81}" type="slidenum">
              <a:rPr lang="en-US" smtClean="0"/>
              <a:t>4</a:t>
            </a:fld>
            <a:endParaRPr lang="en-US" dirty="0"/>
          </a:p>
        </p:txBody>
      </p:sp>
    </p:spTree>
    <p:extLst>
      <p:ext uri="{BB962C8B-B14F-4D97-AF65-F5344CB8AC3E}">
        <p14:creationId xmlns:p14="http://schemas.microsoft.com/office/powerpoint/2010/main" val="73416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592A72-AB6A-413D-82C1-E17E6138DB81}" type="slidenum">
              <a:rPr lang="en-US" smtClean="0"/>
              <a:t>5</a:t>
            </a:fld>
            <a:endParaRPr lang="en-US" dirty="0"/>
          </a:p>
        </p:txBody>
      </p:sp>
    </p:spTree>
    <p:extLst>
      <p:ext uri="{BB962C8B-B14F-4D97-AF65-F5344CB8AC3E}">
        <p14:creationId xmlns:p14="http://schemas.microsoft.com/office/powerpoint/2010/main" val="1135010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592A72-AB6A-413D-82C1-E17E6138DB81}" type="slidenum">
              <a:rPr lang="en-US" smtClean="0"/>
              <a:t>6</a:t>
            </a:fld>
            <a:endParaRPr lang="en-US" dirty="0"/>
          </a:p>
        </p:txBody>
      </p:sp>
    </p:spTree>
    <p:extLst>
      <p:ext uri="{BB962C8B-B14F-4D97-AF65-F5344CB8AC3E}">
        <p14:creationId xmlns:p14="http://schemas.microsoft.com/office/powerpoint/2010/main" val="1697037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592A72-AB6A-413D-82C1-E17E6138DB81}" type="slidenum">
              <a:rPr lang="en-US" smtClean="0"/>
              <a:t>7</a:t>
            </a:fld>
            <a:endParaRPr lang="en-US" dirty="0"/>
          </a:p>
        </p:txBody>
      </p:sp>
    </p:spTree>
    <p:extLst>
      <p:ext uri="{BB962C8B-B14F-4D97-AF65-F5344CB8AC3E}">
        <p14:creationId xmlns:p14="http://schemas.microsoft.com/office/powerpoint/2010/main" val="2600190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592A72-AB6A-413D-82C1-E17E6138DB81}" type="slidenum">
              <a:rPr lang="en-US" smtClean="0"/>
              <a:t>8</a:t>
            </a:fld>
            <a:endParaRPr lang="en-US" dirty="0"/>
          </a:p>
        </p:txBody>
      </p:sp>
    </p:spTree>
    <p:extLst>
      <p:ext uri="{BB962C8B-B14F-4D97-AF65-F5344CB8AC3E}">
        <p14:creationId xmlns:p14="http://schemas.microsoft.com/office/powerpoint/2010/main" val="3127480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592A72-AB6A-413D-82C1-E17E6138DB81}" type="slidenum">
              <a:rPr lang="en-US" smtClean="0"/>
              <a:t>9</a:t>
            </a:fld>
            <a:endParaRPr lang="en-US" dirty="0"/>
          </a:p>
        </p:txBody>
      </p:sp>
    </p:spTree>
    <p:extLst>
      <p:ext uri="{BB962C8B-B14F-4D97-AF65-F5344CB8AC3E}">
        <p14:creationId xmlns:p14="http://schemas.microsoft.com/office/powerpoint/2010/main" val="34350006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9" name="Straight Connector 18"/>
          <p:cNvCxnSpPr/>
          <p:nvPr userDrawn="1"/>
        </p:nvCxnSpPr>
        <p:spPr>
          <a:xfrm>
            <a:off x="0" y="6468954"/>
            <a:ext cx="9144000" cy="0"/>
          </a:xfrm>
          <a:prstGeom prst="line">
            <a:avLst/>
          </a:prstGeom>
          <a:ln>
            <a:solidFill>
              <a:srgbClr val="E2E668"/>
            </a:solidFill>
          </a:ln>
        </p:spPr>
        <p:style>
          <a:lnRef idx="1">
            <a:schemeClr val="dk1"/>
          </a:lnRef>
          <a:fillRef idx="0">
            <a:schemeClr val="dk1"/>
          </a:fillRef>
          <a:effectRef idx="0">
            <a:schemeClr val="dk1"/>
          </a:effectRef>
          <a:fontRef idx="minor">
            <a:schemeClr val="tx1"/>
          </a:fontRef>
        </p:style>
      </p:cxnSp>
      <p:sp>
        <p:nvSpPr>
          <p:cNvPr id="13" name="Title 12"/>
          <p:cNvSpPr>
            <a:spLocks noGrp="1"/>
          </p:cNvSpPr>
          <p:nvPr>
            <p:ph type="title"/>
          </p:nvPr>
        </p:nvSpPr>
        <p:spPr>
          <a:xfrm>
            <a:off x="457200" y="609600"/>
            <a:ext cx="8229600" cy="2667000"/>
          </a:xfrm>
          <a:prstGeom prst="rect">
            <a:avLst/>
          </a:prstGeom>
        </p:spPr>
        <p:txBody>
          <a:bodyPr anchor="b" anchorCtr="0"/>
          <a:lstStyle/>
          <a:p>
            <a:r>
              <a:rPr lang="en-US" dirty="0"/>
              <a:t>Click to edit Master title style</a:t>
            </a:r>
          </a:p>
        </p:txBody>
      </p:sp>
      <p:cxnSp>
        <p:nvCxnSpPr>
          <p:cNvPr id="14" name="Straight Connector 13"/>
          <p:cNvCxnSpPr/>
          <p:nvPr userDrawn="1"/>
        </p:nvCxnSpPr>
        <p:spPr>
          <a:xfrm>
            <a:off x="533400" y="3276600"/>
            <a:ext cx="9144000" cy="0"/>
          </a:xfrm>
          <a:prstGeom prst="line">
            <a:avLst/>
          </a:prstGeom>
          <a:ln>
            <a:solidFill>
              <a:srgbClr val="E2E668"/>
            </a:solidFill>
          </a:ln>
        </p:spPr>
        <p:style>
          <a:lnRef idx="1">
            <a:schemeClr val="dk1"/>
          </a:lnRef>
          <a:fillRef idx="0">
            <a:schemeClr val="dk1"/>
          </a:fillRef>
          <a:effectRef idx="0">
            <a:schemeClr val="dk1"/>
          </a:effectRef>
          <a:fontRef idx="minor">
            <a:schemeClr val="tx1"/>
          </a:fontRef>
        </p:style>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204" y="5241407"/>
            <a:ext cx="3395585" cy="1079028"/>
          </a:xfrm>
          <a:prstGeom prst="rect">
            <a:avLst/>
          </a:prstGeom>
        </p:spPr>
      </p:pic>
      <p:sp>
        <p:nvSpPr>
          <p:cNvPr id="21" name="Text Placeholder 20"/>
          <p:cNvSpPr>
            <a:spLocks noGrp="1"/>
          </p:cNvSpPr>
          <p:nvPr>
            <p:ph type="body" sz="quarter" idx="10"/>
          </p:nvPr>
        </p:nvSpPr>
        <p:spPr>
          <a:xfrm>
            <a:off x="457200" y="3352800"/>
            <a:ext cx="8229600" cy="7620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dirty="0"/>
              <a:t>Click to edit Master text styles</a:t>
            </a:r>
          </a:p>
        </p:txBody>
      </p:sp>
      <p:pic>
        <p:nvPicPr>
          <p:cNvPr id="10" name="Picture 2" descr="C:\Users\jroach\Desktop\Color band.jpg"/>
          <p:cNvPicPr>
            <a:picLocks noChangeArrowheads="1"/>
          </p:cNvPicPr>
          <p:nvPr userDrawn="1"/>
        </p:nvPicPr>
        <p:blipFill rotWithShape="1">
          <a:blip r:embed="rId3" cstate="print">
            <a:extLst>
              <a:ext uri="{28A0092B-C50C-407E-A947-70E740481C1C}">
                <a14:useLocalDpi xmlns:a14="http://schemas.microsoft.com/office/drawing/2010/main" val="0"/>
              </a:ext>
            </a:extLst>
          </a:blip>
          <a:srcRect b="83333"/>
          <a:stretch/>
        </p:blipFill>
        <p:spPr bwMode="auto">
          <a:xfrm>
            <a:off x="0" y="6521396"/>
            <a:ext cx="9144000" cy="336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59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609600"/>
          </a:xfrm>
          <a:prstGeom prst="rect">
            <a:avLst/>
          </a:prstGeom>
        </p:spPr>
        <p:txBody>
          <a:bodyPr/>
          <a:lstStyle>
            <a:lvl1pPr>
              <a:defRPr sz="3200"/>
            </a:lvl1pPr>
          </a:lstStyle>
          <a:p>
            <a:r>
              <a:rPr lang="en-US" dirty="0"/>
              <a:t>Click to edit Master title style</a:t>
            </a:r>
          </a:p>
        </p:txBody>
      </p:sp>
      <p:sp>
        <p:nvSpPr>
          <p:cNvPr id="4" name="Text Placeholder 3"/>
          <p:cNvSpPr>
            <a:spLocks noGrp="1"/>
          </p:cNvSpPr>
          <p:nvPr>
            <p:ph type="body" sz="quarter" idx="10"/>
          </p:nvPr>
        </p:nvSpPr>
        <p:spPr>
          <a:xfrm>
            <a:off x="304800" y="990600"/>
            <a:ext cx="8534400" cy="5181600"/>
          </a:xfrm>
          <a:prstGeom prst="rect">
            <a:avLst/>
          </a:prstGeom>
        </p:spPr>
        <p:txBody>
          <a:bodyPr/>
          <a:lstStyle>
            <a:lvl1pPr>
              <a:spcBef>
                <a:spcPts val="0"/>
              </a:spcBef>
              <a:spcAft>
                <a:spcPts val="1200"/>
              </a:spcAft>
              <a:defRPr sz="2400"/>
            </a:lvl1pPr>
            <a:lvl2pPr>
              <a:spcBef>
                <a:spcPts val="0"/>
              </a:spcBef>
              <a:spcAft>
                <a:spcPts val="1200"/>
              </a:spcAft>
              <a:defRPr sz="2400"/>
            </a:lvl2pPr>
            <a:lvl3pPr>
              <a:spcBef>
                <a:spcPts val="0"/>
              </a:spcBef>
              <a:spcAft>
                <a:spcPts val="1200"/>
              </a:spcAft>
              <a:defRPr sz="2400"/>
            </a:lvl3pPr>
            <a:lvl4pPr>
              <a:spcBef>
                <a:spcPts val="0"/>
              </a:spcBef>
              <a:spcAft>
                <a:spcPts val="1200"/>
              </a:spcAft>
              <a:defRPr sz="2400"/>
            </a:lvl4pPr>
            <a:lvl5pPr>
              <a:spcBef>
                <a:spcPts val="0"/>
              </a:spcBef>
              <a:spcAft>
                <a:spcPts val="1200"/>
              </a:spcAf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2" descr="C:\Users\jroach\Desktop\Color band.jpg"/>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b="83333"/>
          <a:stretch/>
        </p:blipFill>
        <p:spPr bwMode="auto">
          <a:xfrm>
            <a:off x="0" y="764650"/>
            <a:ext cx="9144000" cy="365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2800" y="109492"/>
            <a:ext cx="1810434" cy="575308"/>
          </a:xfrm>
          <a:prstGeom prst="rect">
            <a:avLst/>
          </a:prstGeom>
        </p:spPr>
      </p:pic>
    </p:spTree>
    <p:extLst>
      <p:ext uri="{BB962C8B-B14F-4D97-AF65-F5344CB8AC3E}">
        <p14:creationId xmlns:p14="http://schemas.microsoft.com/office/powerpoint/2010/main" val="27290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0900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AutoShape 3"/>
          <p:cNvSpPr>
            <a:spLocks noChangeAspect="1" noChangeArrowheads="1" noTextEdit="1"/>
          </p:cNvSpPr>
          <p:nvPr/>
        </p:nvSpPr>
        <p:spPr bwMode="auto">
          <a:xfrm>
            <a:off x="0" y="0"/>
            <a:ext cx="9143999" cy="6858000"/>
          </a:xfrm>
          <a:prstGeom prst="rect">
            <a:avLst/>
          </a:prstGeom>
          <a:solidFill>
            <a:srgbClr val="264D7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8" name="Picture 7"/>
          <p:cNvPicPr>
            <a:picLocks noChangeAspect="1"/>
          </p:cNvPicPr>
          <p:nvPr/>
        </p:nvPicPr>
        <p:blipFill>
          <a:blip r:embed="rId5" cstate="print">
            <a:alphaModFix amt="16000"/>
            <a:extLst>
              <a:ext uri="{28A0092B-C50C-407E-A947-70E740481C1C}">
                <a14:useLocalDpi xmlns:a14="http://schemas.microsoft.com/office/drawing/2010/main" val="0"/>
              </a:ext>
            </a:extLst>
          </a:blip>
          <a:stretch>
            <a:fillRect/>
          </a:stretch>
        </p:blipFill>
        <p:spPr>
          <a:xfrm>
            <a:off x="4956219" y="17326"/>
            <a:ext cx="6549640" cy="6549640"/>
          </a:xfrm>
          <a:prstGeom prst="rect">
            <a:avLst/>
          </a:prstGeom>
        </p:spPr>
      </p:pic>
    </p:spTree>
    <p:extLst>
      <p:ext uri="{BB962C8B-B14F-4D97-AF65-F5344CB8AC3E}">
        <p14:creationId xmlns:p14="http://schemas.microsoft.com/office/powerpoint/2010/main" val="410716538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5" r:id="rId3"/>
  </p:sldLayoutIdLst>
  <p:txStyles>
    <p:titleStyle>
      <a:lvl1pPr algn="l" defTabSz="914400" rtl="0" eaLnBrk="1" latinLnBrk="0" hangingPunct="1">
        <a:spcBef>
          <a:spcPct val="0"/>
        </a:spcBef>
        <a:buNone/>
        <a:defRPr sz="4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bg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bg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5.jpeg"/><Relationship Id="rId7"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cid:3045e88d-f86d-4bb7-964a-262dd2109b13@namprd07.prod.outlook.com" TargetMode="External"/><Relationship Id="rId10" Type="http://schemas.openxmlformats.org/officeDocument/2006/relationships/image" Target="../media/image30.jpeg"/><Relationship Id="rId4" Type="http://schemas.openxmlformats.org/officeDocument/2006/relationships/image" Target="../media/image26.jpeg"/><Relationship Id="rId9" Type="http://schemas.openxmlformats.org/officeDocument/2006/relationships/image" Target="cid:image021.jpg@01D95E52.8657A3C0"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24852" y="2037617"/>
            <a:ext cx="8229600" cy="1672424"/>
          </a:xfrm>
        </p:spPr>
        <p:txBody>
          <a:bodyPr/>
          <a:lstStyle/>
          <a:p>
            <a:pPr algn="ctr"/>
            <a:r>
              <a:rPr lang="en-US" sz="4400" dirty="0">
                <a:latin typeface="+mn-lt"/>
              </a:rPr>
              <a:t>FY 2023-24 One Year Action Plan </a:t>
            </a:r>
            <a:br>
              <a:rPr lang="en-US" sz="4400" dirty="0">
                <a:latin typeface="+mn-lt"/>
              </a:rPr>
            </a:br>
            <a:endParaRPr lang="en-US" sz="4400" dirty="0">
              <a:latin typeface="Perpetua" panose="02020502060401020303" pitchFamily="18" charset="0"/>
            </a:endParaRPr>
          </a:p>
        </p:txBody>
      </p:sp>
      <p:sp>
        <p:nvSpPr>
          <p:cNvPr id="25" name="Text Placeholder 24"/>
          <p:cNvSpPr>
            <a:spLocks noGrp="1"/>
          </p:cNvSpPr>
          <p:nvPr>
            <p:ph type="body" sz="quarter" idx="10"/>
          </p:nvPr>
        </p:nvSpPr>
        <p:spPr>
          <a:xfrm>
            <a:off x="457200" y="3430767"/>
            <a:ext cx="8229600" cy="1672424"/>
          </a:xfrm>
        </p:spPr>
        <p:txBody>
          <a:bodyPr/>
          <a:lstStyle/>
          <a:p>
            <a:r>
              <a:rPr lang="en-US" dirty="0">
                <a:latin typeface="+mn-lt"/>
              </a:rPr>
              <a:t>City of West Palm Beach </a:t>
            </a:r>
          </a:p>
          <a:p>
            <a:r>
              <a:rPr lang="en-US" dirty="0">
                <a:latin typeface="+mn-lt"/>
              </a:rPr>
              <a:t>Department of Housing &amp; Community Development</a:t>
            </a:r>
          </a:p>
          <a:p>
            <a:r>
              <a:rPr lang="en-US" dirty="0">
                <a:latin typeface="+mn-lt"/>
              </a:rPr>
              <a:t>May 10, 2023</a:t>
            </a:r>
          </a:p>
        </p:txBody>
      </p:sp>
      <p:pic>
        <p:nvPicPr>
          <p:cNvPr id="4" name="Picture 5" descr="A picture containing clock&#10;&#10;Description generated with very high confidence">
            <a:extLst>
              <a:ext uri="{FF2B5EF4-FFF2-40B4-BE49-F238E27FC236}">
                <a16:creationId xmlns:a16="http://schemas.microsoft.com/office/drawing/2014/main" id="{D80C7C80-3ED4-4A75-B930-3017979717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7171" y="4483909"/>
            <a:ext cx="1881554" cy="1881554"/>
          </a:xfrm>
          <a:prstGeom prst="rect">
            <a:avLst/>
          </a:prstGeom>
        </p:spPr>
      </p:pic>
    </p:spTree>
    <p:extLst>
      <p:ext uri="{BB962C8B-B14F-4D97-AF65-F5344CB8AC3E}">
        <p14:creationId xmlns:p14="http://schemas.microsoft.com/office/powerpoint/2010/main" val="2223281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992B5-E0A6-478D-8E37-4D657CD5A72C}"/>
              </a:ext>
            </a:extLst>
          </p:cNvPr>
          <p:cNvSpPr>
            <a:spLocks noGrp="1"/>
          </p:cNvSpPr>
          <p:nvPr>
            <p:ph type="title"/>
          </p:nvPr>
        </p:nvSpPr>
        <p:spPr>
          <a:xfrm>
            <a:off x="157514" y="23523"/>
            <a:ext cx="8229600" cy="1003897"/>
          </a:xfrm>
        </p:spPr>
        <p:txBody>
          <a:bodyPr/>
          <a:lstStyle/>
          <a:p>
            <a:r>
              <a:rPr lang="en-US" sz="2800" dirty="0">
                <a:latin typeface="+mj-lt"/>
              </a:rPr>
              <a:t>Homelessness/Public Service Accomplishments</a:t>
            </a:r>
          </a:p>
        </p:txBody>
      </p:sp>
      <p:sp>
        <p:nvSpPr>
          <p:cNvPr id="3" name="Text Placeholder 2">
            <a:extLst>
              <a:ext uri="{FF2B5EF4-FFF2-40B4-BE49-F238E27FC236}">
                <a16:creationId xmlns:a16="http://schemas.microsoft.com/office/drawing/2014/main" id="{99FE3E9C-BD1F-4780-A51E-B44796CED3C7}"/>
              </a:ext>
            </a:extLst>
          </p:cNvPr>
          <p:cNvSpPr>
            <a:spLocks noGrp="1"/>
          </p:cNvSpPr>
          <p:nvPr>
            <p:ph type="body" sz="quarter" idx="10"/>
          </p:nvPr>
        </p:nvSpPr>
        <p:spPr>
          <a:xfrm>
            <a:off x="0" y="730631"/>
            <a:ext cx="9144000" cy="6103845"/>
          </a:xfrm>
        </p:spPr>
        <p:txBody>
          <a:bodyPr/>
          <a:lstStyle/>
          <a:p>
            <a:endParaRPr lang="en-US" sz="2600" dirty="0">
              <a:latin typeface="+mj-lt"/>
            </a:endParaRPr>
          </a:p>
          <a:p>
            <a:r>
              <a:rPr lang="en-US" sz="2600" dirty="0">
                <a:latin typeface="+mj-lt"/>
              </a:rPr>
              <a:t>Supported the Esperanza Center Outreach Program provides COVID-19 related health services, PPE, and education (CDBG-CV)</a:t>
            </a:r>
          </a:p>
          <a:p>
            <a:pPr lvl="1"/>
            <a:r>
              <a:rPr lang="en-US" sz="2600" dirty="0">
                <a:latin typeface="+mj-lt"/>
              </a:rPr>
              <a:t>Benefitted 310 persons</a:t>
            </a:r>
          </a:p>
          <a:p>
            <a:r>
              <a:rPr lang="en-US" sz="2600" dirty="0">
                <a:latin typeface="+mj-lt"/>
              </a:rPr>
              <a:t>FAU Nursing Community Health Center at U.B. Kinsey (CDBG-CV)</a:t>
            </a:r>
          </a:p>
          <a:p>
            <a:pPr lvl="1"/>
            <a:r>
              <a:rPr lang="en-US" sz="2600" dirty="0">
                <a:latin typeface="+mj-lt"/>
              </a:rPr>
              <a:t>Benefitted 1,399 persons</a:t>
            </a:r>
          </a:p>
          <a:p>
            <a:pPr lvl="1"/>
            <a:endParaRPr lang="en-US" dirty="0">
              <a:latin typeface="+mj-lt"/>
            </a:endParaRPr>
          </a:p>
          <a:p>
            <a:pPr marL="0" indent="0">
              <a:buNone/>
            </a:pPr>
            <a:endParaRPr lang="en-US" dirty="0">
              <a:highlight>
                <a:srgbClr val="FF0000"/>
              </a:highlight>
              <a:latin typeface="+mj-lt"/>
            </a:endParaRPr>
          </a:p>
        </p:txBody>
      </p:sp>
    </p:spTree>
    <p:extLst>
      <p:ext uri="{BB962C8B-B14F-4D97-AF65-F5344CB8AC3E}">
        <p14:creationId xmlns:p14="http://schemas.microsoft.com/office/powerpoint/2010/main" val="2173398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992B5-E0A6-478D-8E37-4D657CD5A72C}"/>
              </a:ext>
            </a:extLst>
          </p:cNvPr>
          <p:cNvSpPr>
            <a:spLocks noGrp="1"/>
          </p:cNvSpPr>
          <p:nvPr>
            <p:ph type="title"/>
          </p:nvPr>
        </p:nvSpPr>
        <p:spPr/>
        <p:txBody>
          <a:bodyPr/>
          <a:lstStyle/>
          <a:p>
            <a:r>
              <a:rPr lang="en-US" dirty="0">
                <a:latin typeface="+mj-lt"/>
              </a:rPr>
              <a:t>Public Facilities and Infrastructure</a:t>
            </a:r>
          </a:p>
        </p:txBody>
      </p:sp>
      <p:sp>
        <p:nvSpPr>
          <p:cNvPr id="3" name="Text Placeholder 2">
            <a:extLst>
              <a:ext uri="{FF2B5EF4-FFF2-40B4-BE49-F238E27FC236}">
                <a16:creationId xmlns:a16="http://schemas.microsoft.com/office/drawing/2014/main" id="{99FE3E9C-BD1F-4780-A51E-B44796CED3C7}"/>
              </a:ext>
            </a:extLst>
          </p:cNvPr>
          <p:cNvSpPr>
            <a:spLocks noGrp="1"/>
          </p:cNvSpPr>
          <p:nvPr>
            <p:ph type="body" sz="quarter" idx="10"/>
          </p:nvPr>
        </p:nvSpPr>
        <p:spPr>
          <a:xfrm>
            <a:off x="0" y="990600"/>
            <a:ext cx="9144000" cy="5181600"/>
          </a:xfrm>
        </p:spPr>
        <p:txBody>
          <a:bodyPr/>
          <a:lstStyle/>
          <a:p>
            <a:r>
              <a:rPr lang="en-US" sz="2500" dirty="0">
                <a:latin typeface="+mn-lt"/>
              </a:rPr>
              <a:t>Construction on Eva. W. Mack Community Hub underway (CDBG)</a:t>
            </a:r>
          </a:p>
          <a:p>
            <a:pPr marL="0" indent="0">
              <a:buNone/>
            </a:pPr>
            <a:endParaRPr lang="en-US" dirty="0"/>
          </a:p>
        </p:txBody>
      </p:sp>
      <p:pic>
        <p:nvPicPr>
          <p:cNvPr id="9" name="Picture 8" descr="A picture containing outdoor, building, sky, curb&#10;&#10;Description automatically generated">
            <a:extLst>
              <a:ext uri="{FF2B5EF4-FFF2-40B4-BE49-F238E27FC236}">
                <a16:creationId xmlns:a16="http://schemas.microsoft.com/office/drawing/2014/main" id="{5887CC53-5E04-4DDE-B716-94E2A2BEA9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948" y="1445261"/>
            <a:ext cx="4168824" cy="2735580"/>
          </a:xfrm>
          <a:prstGeom prst="rect">
            <a:avLst/>
          </a:prstGeom>
        </p:spPr>
      </p:pic>
      <p:pic>
        <p:nvPicPr>
          <p:cNvPr id="11" name="Picture 10" descr="A picture containing outdoor, tree, road, building&#10;&#10;Description automatically generated">
            <a:extLst>
              <a:ext uri="{FF2B5EF4-FFF2-40B4-BE49-F238E27FC236}">
                <a16:creationId xmlns:a16="http://schemas.microsoft.com/office/drawing/2014/main" id="{E5F47EF0-7C59-4920-9197-48EC2B8D13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9807" y="1478280"/>
            <a:ext cx="3801158" cy="5379720"/>
          </a:xfrm>
          <a:prstGeom prst="rect">
            <a:avLst/>
          </a:prstGeom>
        </p:spPr>
      </p:pic>
      <p:pic>
        <p:nvPicPr>
          <p:cNvPr id="13" name="Picture 12" descr="A picture containing tree, outdoor, ground, grass&#10;&#10;Description automatically generated">
            <a:extLst>
              <a:ext uri="{FF2B5EF4-FFF2-40B4-BE49-F238E27FC236}">
                <a16:creationId xmlns:a16="http://schemas.microsoft.com/office/drawing/2014/main" id="{B6C2698C-E53B-4AFD-8AB5-BB39C353E2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948" y="4290060"/>
            <a:ext cx="4168824" cy="2567940"/>
          </a:xfrm>
          <a:prstGeom prst="rect">
            <a:avLst/>
          </a:prstGeom>
        </p:spPr>
      </p:pic>
    </p:spTree>
    <p:extLst>
      <p:ext uri="{BB962C8B-B14F-4D97-AF65-F5344CB8AC3E}">
        <p14:creationId xmlns:p14="http://schemas.microsoft.com/office/powerpoint/2010/main" val="2382457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992B5-E0A6-478D-8E37-4D657CD5A72C}"/>
              </a:ext>
            </a:extLst>
          </p:cNvPr>
          <p:cNvSpPr>
            <a:spLocks noGrp="1"/>
          </p:cNvSpPr>
          <p:nvPr>
            <p:ph type="title"/>
          </p:nvPr>
        </p:nvSpPr>
        <p:spPr/>
        <p:txBody>
          <a:bodyPr/>
          <a:lstStyle/>
          <a:p>
            <a:r>
              <a:rPr lang="en-US">
                <a:latin typeface="+mj-lt"/>
              </a:rPr>
              <a:t>Public Facilities and Infrastructure</a:t>
            </a:r>
            <a:endParaRPr lang="en-US" dirty="0">
              <a:latin typeface="+mj-lt"/>
            </a:endParaRPr>
          </a:p>
        </p:txBody>
      </p:sp>
      <p:sp>
        <p:nvSpPr>
          <p:cNvPr id="3" name="Text Placeholder 2">
            <a:extLst>
              <a:ext uri="{FF2B5EF4-FFF2-40B4-BE49-F238E27FC236}">
                <a16:creationId xmlns:a16="http://schemas.microsoft.com/office/drawing/2014/main" id="{99FE3E9C-BD1F-4780-A51E-B44796CED3C7}"/>
              </a:ext>
            </a:extLst>
          </p:cNvPr>
          <p:cNvSpPr>
            <a:spLocks noGrp="1"/>
          </p:cNvSpPr>
          <p:nvPr>
            <p:ph type="body" sz="quarter" idx="10"/>
          </p:nvPr>
        </p:nvSpPr>
        <p:spPr>
          <a:xfrm>
            <a:off x="0" y="990600"/>
            <a:ext cx="9144000" cy="5181600"/>
          </a:xfrm>
        </p:spPr>
        <p:txBody>
          <a:bodyPr/>
          <a:lstStyle/>
          <a:p>
            <a:r>
              <a:rPr lang="en-US">
                <a:latin typeface="+mn-lt"/>
              </a:rPr>
              <a:t>Clear Lake Multipurpose Trail Improvements underway (CDBG-CV)</a:t>
            </a:r>
          </a:p>
          <a:p>
            <a:r>
              <a:rPr lang="en-US">
                <a:latin typeface="+mj-lt"/>
              </a:rPr>
              <a:t>Approximately 6,000 foot-long, 10ft wide concrete paved path and boardwalk along the western shoreline of Clear Lake. Connecting PB Lakes Blvd. to Okeechobee Blvd for increased recreational opportunities, safe and convenient bicycle, and pedestrian access. </a:t>
            </a:r>
          </a:p>
          <a:p>
            <a:pPr marL="0" indent="0">
              <a:buNone/>
            </a:pPr>
            <a:endParaRPr lang="en-US" dirty="0"/>
          </a:p>
        </p:txBody>
      </p:sp>
      <p:pic>
        <p:nvPicPr>
          <p:cNvPr id="5" name="Picture 4" descr="A picture containing tree, outdoor&#10;&#10;Description automatically generated">
            <a:extLst>
              <a:ext uri="{FF2B5EF4-FFF2-40B4-BE49-F238E27FC236}">
                <a16:creationId xmlns:a16="http://schemas.microsoft.com/office/drawing/2014/main" id="{C5B372D6-631C-4DF7-8D56-ED6B9C261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42900" y="3548852"/>
            <a:ext cx="3652520" cy="2966720"/>
          </a:xfrm>
          <a:prstGeom prst="rect">
            <a:avLst/>
          </a:prstGeom>
        </p:spPr>
      </p:pic>
      <p:pic>
        <p:nvPicPr>
          <p:cNvPr id="19" name="Picture 18" descr="A picture containing outdoor, nature, day&#10;&#10;Description automatically generated">
            <a:extLst>
              <a:ext uri="{FF2B5EF4-FFF2-40B4-BE49-F238E27FC236}">
                <a16:creationId xmlns:a16="http://schemas.microsoft.com/office/drawing/2014/main" id="{3FEE18C6-DE80-42F6-9F4B-4F58F4EC49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771643" y="3585952"/>
            <a:ext cx="3663713" cy="2903717"/>
          </a:xfrm>
          <a:prstGeom prst="rect">
            <a:avLst/>
          </a:prstGeom>
        </p:spPr>
      </p:pic>
      <p:pic>
        <p:nvPicPr>
          <p:cNvPr id="21" name="Picture 20" descr="A picture containing outdoor, road&#10;&#10;Description automatically generated">
            <a:extLst>
              <a:ext uri="{FF2B5EF4-FFF2-40B4-BE49-F238E27FC236}">
                <a16:creationId xmlns:a16="http://schemas.microsoft.com/office/drawing/2014/main" id="{ACC49E13-EED8-4955-A1B9-ED1381D833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865879" y="3591547"/>
            <a:ext cx="3652520" cy="2903718"/>
          </a:xfrm>
          <a:prstGeom prst="rect">
            <a:avLst/>
          </a:prstGeom>
        </p:spPr>
      </p:pic>
    </p:spTree>
    <p:extLst>
      <p:ext uri="{BB962C8B-B14F-4D97-AF65-F5344CB8AC3E}">
        <p14:creationId xmlns:p14="http://schemas.microsoft.com/office/powerpoint/2010/main" val="1387344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Perpetua" panose="02020502060401020303" pitchFamily="18" charset="0"/>
              </a:rPr>
              <a:t>Consolidated Plan Process</a:t>
            </a:r>
          </a:p>
        </p:txBody>
      </p:sp>
      <p:sp>
        <p:nvSpPr>
          <p:cNvPr id="6" name="Rectangle 4"/>
          <p:cNvSpPr>
            <a:spLocks noChangeArrowheads="1"/>
          </p:cNvSpPr>
          <p:nvPr/>
        </p:nvSpPr>
        <p:spPr bwMode="auto">
          <a:xfrm>
            <a:off x="350024" y="993898"/>
            <a:ext cx="3612317"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C3AEAC"/>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D0BE40"/>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D0BE40"/>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D0BE40"/>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D0BE40"/>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D0BE40"/>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D0BE40"/>
              </a:buClr>
              <a:buChar char="o"/>
              <a:defRPr sz="2000">
                <a:solidFill>
                  <a:schemeClr val="tx1"/>
                </a:solidFill>
                <a:latin typeface="Perpetua" pitchFamily="18" charset="0"/>
              </a:defRPr>
            </a:lvl9pPr>
          </a:lstStyle>
          <a:p>
            <a:pPr eaLnBrk="1" hangingPunct="1">
              <a:spcBef>
                <a:spcPct val="0"/>
              </a:spcBef>
              <a:buClrTx/>
              <a:buSzTx/>
              <a:buFontTx/>
              <a:buNone/>
            </a:pPr>
            <a:r>
              <a:rPr lang="en-US" altLang="en-US" sz="1200" dirty="0">
                <a:solidFill>
                  <a:schemeClr val="bg1"/>
                </a:solidFill>
                <a:latin typeface="+mn-lt"/>
              </a:rPr>
              <a:t>A </a:t>
            </a:r>
            <a:r>
              <a:rPr lang="en-US" altLang="en-US" sz="1200" b="1" dirty="0">
                <a:solidFill>
                  <a:schemeClr val="bg1"/>
                </a:solidFill>
                <a:latin typeface="+mn-lt"/>
              </a:rPr>
              <a:t>Consolidated Plan (24 CFR Part 91) </a:t>
            </a:r>
            <a:r>
              <a:rPr lang="en-US" altLang="en-US" sz="1200" dirty="0">
                <a:solidFill>
                  <a:schemeClr val="bg1"/>
                </a:solidFill>
                <a:latin typeface="+mn-lt"/>
              </a:rPr>
              <a:t>is the 5 year plan submitted to Housing and Urban Development (HUD) that serves as the comprehensive housing affordability strategy, community development plan, and submissions for funding under the following federal formula grant programs: </a:t>
            </a:r>
          </a:p>
          <a:p>
            <a:pPr marL="285750" indent="-285750" eaLnBrk="1" hangingPunct="1">
              <a:spcBef>
                <a:spcPct val="0"/>
              </a:spcBef>
              <a:buClrTx/>
              <a:buSzTx/>
              <a:buFont typeface="Wingdings" panose="05000000000000000000" pitchFamily="2" charset="2"/>
              <a:buChar char="§"/>
            </a:pPr>
            <a:endParaRPr lang="en-US" altLang="en-US" sz="1200" dirty="0">
              <a:solidFill>
                <a:schemeClr val="bg1"/>
              </a:solidFill>
              <a:latin typeface="+mn-lt"/>
            </a:endParaRPr>
          </a:p>
          <a:p>
            <a:pPr marL="285750" indent="-285750" eaLnBrk="1" hangingPunct="1">
              <a:spcBef>
                <a:spcPct val="0"/>
              </a:spcBef>
              <a:buClrTx/>
              <a:buSzTx/>
              <a:buFont typeface="Wingdings" panose="05000000000000000000" pitchFamily="2" charset="2"/>
              <a:buChar char="§"/>
            </a:pPr>
            <a:r>
              <a:rPr lang="en-US" altLang="en-US" sz="1200" dirty="0">
                <a:solidFill>
                  <a:schemeClr val="bg1"/>
                </a:solidFill>
                <a:latin typeface="+mn-lt"/>
              </a:rPr>
              <a:t>Community Development Block Grant </a:t>
            </a:r>
            <a:r>
              <a:rPr lang="en-US" altLang="en-US" sz="1200" b="1" dirty="0">
                <a:solidFill>
                  <a:schemeClr val="bg1"/>
                </a:solidFill>
                <a:latin typeface="+mn-lt"/>
              </a:rPr>
              <a:t>(CDBG) </a:t>
            </a:r>
            <a:r>
              <a:rPr lang="en-US" altLang="en-US" sz="1200" dirty="0">
                <a:solidFill>
                  <a:schemeClr val="bg1"/>
                </a:solidFill>
                <a:latin typeface="+mn-lt"/>
              </a:rPr>
              <a:t>Program</a:t>
            </a:r>
          </a:p>
          <a:p>
            <a:pPr marL="285750" indent="-285750" eaLnBrk="1" hangingPunct="1">
              <a:spcBef>
                <a:spcPct val="0"/>
              </a:spcBef>
              <a:buClrTx/>
              <a:buSzTx/>
              <a:buFont typeface="Wingdings" panose="05000000000000000000" pitchFamily="2" charset="2"/>
              <a:buChar char="§"/>
            </a:pPr>
            <a:r>
              <a:rPr lang="en-US" altLang="en-US" sz="1200" dirty="0">
                <a:solidFill>
                  <a:schemeClr val="bg1"/>
                </a:solidFill>
                <a:latin typeface="+mn-lt"/>
              </a:rPr>
              <a:t>HOME Investments Partnership Program </a:t>
            </a:r>
            <a:r>
              <a:rPr lang="en-US" altLang="en-US" sz="1200" b="1" dirty="0">
                <a:solidFill>
                  <a:schemeClr val="bg1"/>
                </a:solidFill>
                <a:latin typeface="+mn-lt"/>
              </a:rPr>
              <a:t>(HOME) </a:t>
            </a:r>
          </a:p>
          <a:p>
            <a:pPr marL="285750" indent="-285750" eaLnBrk="1" hangingPunct="1">
              <a:spcBef>
                <a:spcPct val="0"/>
              </a:spcBef>
              <a:buClrTx/>
              <a:buSzTx/>
              <a:buFont typeface="Wingdings" panose="05000000000000000000" pitchFamily="2" charset="2"/>
              <a:buChar char="§"/>
            </a:pPr>
            <a:r>
              <a:rPr lang="en-US" altLang="en-US" sz="1200" dirty="0">
                <a:solidFill>
                  <a:schemeClr val="bg1"/>
                </a:solidFill>
                <a:latin typeface="+mn-lt"/>
              </a:rPr>
              <a:t>Housing Opportunities for Persons with AIDS </a:t>
            </a:r>
            <a:r>
              <a:rPr lang="en-US" altLang="en-US" sz="1200" b="1" dirty="0">
                <a:solidFill>
                  <a:schemeClr val="bg1"/>
                </a:solidFill>
                <a:latin typeface="+mn-lt"/>
              </a:rPr>
              <a:t>(HOPWA) </a:t>
            </a:r>
            <a:r>
              <a:rPr lang="en-US" altLang="en-US" sz="1200" dirty="0">
                <a:solidFill>
                  <a:schemeClr val="bg1"/>
                </a:solidFill>
                <a:latin typeface="+mn-lt"/>
              </a:rPr>
              <a:t>Program </a:t>
            </a:r>
          </a:p>
          <a:p>
            <a:pPr marL="285750" indent="-285750" eaLnBrk="1" hangingPunct="1">
              <a:spcBef>
                <a:spcPct val="0"/>
              </a:spcBef>
              <a:buClrTx/>
              <a:buSzTx/>
              <a:buFont typeface="Wingdings" panose="05000000000000000000" pitchFamily="2" charset="2"/>
              <a:buChar char="§"/>
            </a:pPr>
            <a:endParaRPr lang="en-US" altLang="en-US" sz="1200" dirty="0">
              <a:solidFill>
                <a:schemeClr val="bg1"/>
              </a:solidFill>
              <a:latin typeface="+mn-lt"/>
            </a:endParaRPr>
          </a:p>
          <a:p>
            <a:pPr marL="285750" indent="-285750" eaLnBrk="1" hangingPunct="1">
              <a:spcBef>
                <a:spcPct val="0"/>
              </a:spcBef>
              <a:buClrTx/>
              <a:buSzTx/>
              <a:buFont typeface="Wingdings" panose="05000000000000000000" pitchFamily="2" charset="2"/>
              <a:buChar char="§"/>
            </a:pPr>
            <a:r>
              <a:rPr lang="en-US" altLang="en-US" sz="1200" dirty="0">
                <a:solidFill>
                  <a:schemeClr val="bg1"/>
                </a:solidFill>
                <a:latin typeface="+mn-lt"/>
              </a:rPr>
              <a:t>The Consolidated Plan is carried out through </a:t>
            </a:r>
            <a:r>
              <a:rPr lang="en-US" altLang="en-US" sz="1200" b="1" dirty="0">
                <a:solidFill>
                  <a:schemeClr val="bg1"/>
                </a:solidFill>
                <a:latin typeface="+mn-lt"/>
              </a:rPr>
              <a:t>Action Plan </a:t>
            </a:r>
            <a:r>
              <a:rPr lang="en-US" altLang="en-US" sz="1200" dirty="0">
                <a:solidFill>
                  <a:schemeClr val="bg1"/>
                </a:solidFill>
                <a:latin typeface="+mn-lt"/>
              </a:rPr>
              <a:t>which provide a concise summary of the action activities, and specific federal and non-federal resources that will be used each year. </a:t>
            </a:r>
          </a:p>
          <a:p>
            <a:pPr marL="285750" indent="-285750" eaLnBrk="1" hangingPunct="1">
              <a:spcBef>
                <a:spcPct val="0"/>
              </a:spcBef>
              <a:buClrTx/>
              <a:buSzTx/>
              <a:buFont typeface="Wingdings" panose="05000000000000000000" pitchFamily="2" charset="2"/>
              <a:buChar char="§"/>
            </a:pPr>
            <a:endParaRPr lang="en-US" altLang="en-US" sz="1200" dirty="0">
              <a:solidFill>
                <a:schemeClr val="bg1"/>
              </a:solidFill>
              <a:latin typeface="+mn-lt"/>
            </a:endParaRPr>
          </a:p>
          <a:p>
            <a:pPr marL="285750" indent="-285750" eaLnBrk="1" hangingPunct="1">
              <a:spcBef>
                <a:spcPct val="0"/>
              </a:spcBef>
              <a:buClrTx/>
              <a:buSzTx/>
              <a:buFont typeface="Wingdings" panose="05000000000000000000" pitchFamily="2" charset="2"/>
              <a:buChar char="§"/>
            </a:pPr>
            <a:r>
              <a:rPr lang="en-US" altLang="en-US" sz="1200" dirty="0">
                <a:solidFill>
                  <a:schemeClr val="bg1"/>
                </a:solidFill>
                <a:latin typeface="+mn-lt"/>
              </a:rPr>
              <a:t>This one year action plan covers the activities that will be undertaken during the FY 21 program year  </a:t>
            </a:r>
            <a:r>
              <a:rPr lang="en-US" altLang="en-US" sz="1200" b="1" dirty="0">
                <a:solidFill>
                  <a:schemeClr val="bg1"/>
                </a:solidFill>
                <a:latin typeface="+mn-lt"/>
              </a:rPr>
              <a:t>October 1, 2021 – September 30, 2022. </a:t>
            </a:r>
          </a:p>
          <a:p>
            <a:pPr eaLnBrk="1" hangingPunct="1">
              <a:spcBef>
                <a:spcPct val="0"/>
              </a:spcBef>
              <a:buClrTx/>
              <a:buSzTx/>
              <a:buFontTx/>
              <a:buNone/>
            </a:pPr>
            <a:endParaRPr lang="en-US" altLang="en-US" sz="1400" dirty="0"/>
          </a:p>
          <a:p>
            <a:pPr eaLnBrk="1" hangingPunct="1">
              <a:spcBef>
                <a:spcPct val="0"/>
              </a:spcBef>
              <a:buClrTx/>
              <a:buSzTx/>
              <a:buFontTx/>
              <a:buNone/>
            </a:pPr>
            <a:endParaRPr lang="en-US" altLang="en-US" sz="1400" dirty="0"/>
          </a:p>
          <a:p>
            <a:pPr eaLnBrk="1" hangingPunct="1">
              <a:spcBef>
                <a:spcPct val="0"/>
              </a:spcBef>
              <a:buClrTx/>
              <a:buSzTx/>
              <a:buFontTx/>
              <a:buNone/>
            </a:pPr>
            <a:endParaRPr lang="en-US" altLang="en-US" sz="1400" dirty="0"/>
          </a:p>
          <a:p>
            <a:pPr eaLnBrk="1" hangingPunct="1">
              <a:spcBef>
                <a:spcPct val="0"/>
              </a:spcBef>
              <a:buClrTx/>
              <a:buSzTx/>
              <a:buFontTx/>
              <a:buNone/>
            </a:pPr>
            <a:endParaRPr lang="en-US" altLang="en-US" sz="1600" dirty="0"/>
          </a:p>
          <a:p>
            <a:pPr eaLnBrk="1" hangingPunct="1">
              <a:spcBef>
                <a:spcPct val="0"/>
              </a:spcBef>
              <a:buClrTx/>
              <a:buSzTx/>
              <a:buFontTx/>
              <a:buNone/>
            </a:pPr>
            <a:endParaRPr lang="en-US" altLang="en-US" sz="16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1470" y="1301698"/>
            <a:ext cx="3235028" cy="4180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Placeholder 3" descr="A person sitting on a bench posing for the camera&#10;&#10;Description automatically generated">
            <a:extLst>
              <a:ext uri="{FF2B5EF4-FFF2-40B4-BE49-F238E27FC236}">
                <a16:creationId xmlns:a16="http://schemas.microsoft.com/office/drawing/2014/main" id="{2F20D5F6-0793-4D26-8FDD-9C620C6810C2}"/>
              </a:ext>
            </a:extLst>
          </p:cNvPr>
          <p:cNvPicPr>
            <a:picLocks noChangeAspect="1"/>
          </p:cNvPicPr>
          <p:nvPr/>
        </p:nvPicPr>
        <p:blipFill>
          <a:blip r:embed="rId4" cstate="screen">
            <a:extLst>
              <a:ext uri="{28A0092B-C50C-407E-A947-70E740481C1C}">
                <a14:useLocalDpi xmlns:a14="http://schemas.microsoft.com/office/drawing/2010/main"/>
              </a:ext>
            </a:extLst>
          </a:blip>
          <a:srcRect t="25" b="25"/>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13080A3B-1F15-427F-8A1B-A9EA8780D0F9}"/>
              </a:ext>
            </a:extLst>
          </p:cNvPr>
          <p:cNvSpPr txBox="1"/>
          <p:nvPr/>
        </p:nvSpPr>
        <p:spPr>
          <a:xfrm>
            <a:off x="0" y="914400"/>
            <a:ext cx="4890952" cy="3416320"/>
          </a:xfrm>
          <a:prstGeom prst="rect">
            <a:avLst/>
          </a:prstGeom>
          <a:noFill/>
        </p:spPr>
        <p:txBody>
          <a:bodyPr wrap="square" rtlCol="0">
            <a:spAutoFit/>
          </a:bodyPr>
          <a:lstStyle/>
          <a:p>
            <a:pPr algn="ctr"/>
            <a:r>
              <a:rPr lang="en-US" sz="5400" b="1" dirty="0">
                <a:solidFill>
                  <a:schemeClr val="bg1"/>
                </a:solidFill>
                <a:effectLst>
                  <a:outerShdw blurRad="50800" dist="38100" dir="2700000" algn="tl" rotWithShape="0">
                    <a:prstClr val="black">
                      <a:alpha val="40000"/>
                    </a:prstClr>
                  </a:outerShdw>
                </a:effectLst>
                <a:cs typeface="Arial" panose="020B0604020202020204" pitchFamily="34" charset="0"/>
              </a:rPr>
              <a:t>FY 2023/24 Action Plan</a:t>
            </a:r>
          </a:p>
          <a:p>
            <a:pPr algn="ctr"/>
            <a:r>
              <a:rPr lang="en-US" sz="5400" b="1" dirty="0">
                <a:solidFill>
                  <a:schemeClr val="bg1"/>
                </a:solidFill>
                <a:effectLst>
                  <a:outerShdw blurRad="50800" dist="38100" dir="2700000" algn="tl" rotWithShape="0">
                    <a:prstClr val="black">
                      <a:alpha val="40000"/>
                    </a:prstClr>
                  </a:outerShdw>
                </a:effectLst>
                <a:cs typeface="Arial" panose="020B0604020202020204" pitchFamily="34" charset="0"/>
              </a:rPr>
              <a:t>Proposed</a:t>
            </a:r>
          </a:p>
          <a:p>
            <a:pPr algn="ctr"/>
            <a:r>
              <a:rPr lang="en-US" sz="5400" b="1" dirty="0">
                <a:solidFill>
                  <a:schemeClr val="bg1"/>
                </a:solidFill>
                <a:effectLst>
                  <a:outerShdw blurRad="50800" dist="38100" dir="2700000" algn="tl" rotWithShape="0">
                    <a:prstClr val="black">
                      <a:alpha val="40000"/>
                    </a:prstClr>
                  </a:outerShdw>
                </a:effectLst>
                <a:cs typeface="Arial" panose="020B0604020202020204" pitchFamily="34" charset="0"/>
              </a:rPr>
              <a:t>Activities</a:t>
            </a:r>
          </a:p>
        </p:txBody>
      </p:sp>
    </p:spTree>
    <p:extLst>
      <p:ext uri="{BB962C8B-B14F-4D97-AF65-F5344CB8AC3E}">
        <p14:creationId xmlns:p14="http://schemas.microsoft.com/office/powerpoint/2010/main" val="1747894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2023 Action Plan – CDBG </a:t>
            </a:r>
          </a:p>
        </p:txBody>
      </p:sp>
      <p:sp>
        <p:nvSpPr>
          <p:cNvPr id="5" name="Content Placeholder 10"/>
          <p:cNvSpPr txBox="1">
            <a:spLocks/>
          </p:cNvSpPr>
          <p:nvPr/>
        </p:nvSpPr>
        <p:spPr>
          <a:xfrm>
            <a:off x="250794" y="763509"/>
            <a:ext cx="8642412" cy="565215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800" b="1" i="0" u="none" strike="noStrike" kern="1200" cap="none" spc="0" normalizeH="0" baseline="0" noProof="0" dirty="0">
              <a:ln>
                <a:noFill/>
              </a:ln>
              <a:solidFill>
                <a:schemeClr val="bg1"/>
              </a:solidFill>
              <a:effectLst/>
              <a:uLnTx/>
              <a:uFillTx/>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800" b="1" i="0" u="none" strike="noStrike" kern="1200" cap="none" spc="0" normalizeH="0" baseline="0" noProof="0" dirty="0">
                <a:ln>
                  <a:noFill/>
                </a:ln>
                <a:solidFill>
                  <a:schemeClr val="bg1"/>
                </a:solidFill>
                <a:effectLst/>
                <a:uLnTx/>
                <a:uFillTx/>
              </a:rPr>
              <a:t>TOTAL CDBG Entitlement Funding		</a:t>
            </a:r>
            <a:r>
              <a:rPr lang="en-US" sz="1800" b="1" dirty="0">
                <a:solidFill>
                  <a:schemeClr val="bg1"/>
                </a:solidFill>
              </a:rPr>
              <a:t>     							 $ 1,011,059.00</a:t>
            </a:r>
            <a:endParaRPr kumimoji="0" lang="en-US" sz="1800" b="1" i="0" u="none" strike="noStrike" kern="1200" cap="none" spc="0" normalizeH="0" baseline="0" noProof="0" dirty="0">
              <a:ln>
                <a:noFill/>
              </a:ln>
              <a:solidFill>
                <a:schemeClr val="bg1"/>
              </a:solidFill>
              <a:effectLst/>
              <a:uLnTx/>
              <a:uFillTx/>
            </a:endParaRPr>
          </a:p>
          <a:p>
            <a:pPr marL="0" indent="0">
              <a:buNone/>
            </a:pPr>
            <a:endParaRPr lang="en-US" sz="1800" dirty="0">
              <a:solidFill>
                <a:schemeClr val="bg1"/>
              </a:solidFill>
            </a:endParaRPr>
          </a:p>
          <a:p>
            <a:pPr marL="0" lvl="0" indent="0">
              <a:buNone/>
            </a:pPr>
            <a:r>
              <a:rPr lang="en-US" sz="1800" dirty="0">
                <a:solidFill>
                  <a:schemeClr val="bg1"/>
                </a:solidFill>
              </a:rPr>
              <a:t>Public Services (15%)											 $ 151,685.00</a:t>
            </a:r>
          </a:p>
          <a:p>
            <a:pPr marL="0" indent="0">
              <a:buNone/>
            </a:pPr>
            <a:endParaRPr lang="en-US" sz="1800" dirty="0">
              <a:solidFill>
                <a:schemeClr val="bg1"/>
              </a:solidFill>
            </a:endParaRPr>
          </a:p>
          <a:p>
            <a:pPr marL="0" indent="0">
              <a:buNone/>
            </a:pPr>
            <a:r>
              <a:rPr lang="en-US" sz="1800" dirty="0">
                <a:solidFill>
                  <a:schemeClr val="bg1"/>
                </a:solidFill>
              </a:rPr>
              <a:t>Public Facilities and Improvements								 $ 657,163.00</a:t>
            </a:r>
          </a:p>
          <a:p>
            <a:pPr marL="0" indent="0">
              <a:buNone/>
            </a:pPr>
            <a:endParaRPr lang="en-US" sz="1800" dirty="0">
              <a:solidFill>
                <a:schemeClr val="bg1"/>
              </a:solidFill>
            </a:endParaRPr>
          </a:p>
          <a:p>
            <a:pPr marL="0" indent="0">
              <a:buNone/>
            </a:pPr>
            <a:r>
              <a:rPr lang="en-US" sz="1800" dirty="0">
                <a:solidFill>
                  <a:schemeClr val="bg1"/>
                </a:solidFill>
              </a:rPr>
              <a:t>Planning and Administration (20%)								 $ 202,211.00</a:t>
            </a:r>
            <a:endParaRPr lang="en-US" sz="1800" dirty="0">
              <a:solidFill>
                <a:sysClr val="windowText" lastClr="000000"/>
              </a:solidFill>
            </a:endParaRPr>
          </a:p>
          <a:p>
            <a:pPr marL="0" lvl="0" indent="0">
              <a:buNone/>
            </a:pPr>
            <a:endParaRPr lang="en-US" sz="2800" dirty="0">
              <a:solidFill>
                <a:schemeClr val="bg1"/>
              </a:solidFill>
            </a:endParaRPr>
          </a:p>
          <a:p>
            <a:pPr marL="0" lvl="0" indent="0">
              <a:buNone/>
              <a:defRPr/>
            </a:pPr>
            <a:r>
              <a:rPr lang="en-US" sz="2800" dirty="0">
                <a:solidFill>
                  <a:schemeClr val="bg1"/>
                </a:solidFill>
              </a:rPr>
              <a:t> </a:t>
            </a:r>
            <a:endParaRPr kumimoji="0" lang="en-US" sz="2800" b="0" i="0" u="none" strike="noStrike" kern="1200" cap="none" spc="0" normalizeH="0" baseline="0" noProof="0" dirty="0">
              <a:ln>
                <a:noFill/>
              </a:ln>
              <a:solidFill>
                <a:schemeClr val="bg1"/>
              </a:solidFill>
              <a:effectLst/>
              <a:uLnTx/>
              <a:uFillTx/>
              <a:latin typeface="Calibri"/>
            </a:endParaRPr>
          </a:p>
          <a:p>
            <a:pPr marL="0" marR="0" lvl="0" indent="0" algn="l" defTabSz="457200" rtl="0" eaLnBrk="1" fontAlgn="auto" latinLnBrk="0" hangingPunct="1">
              <a:lnSpc>
                <a:spcPct val="100000"/>
              </a:lnSpc>
              <a:spcBef>
                <a:spcPct val="20000"/>
              </a:spcBef>
              <a:spcAft>
                <a:spcPts val="0"/>
              </a:spcAft>
              <a:buClrTx/>
              <a:buSzTx/>
              <a:buNone/>
              <a:tabLst/>
              <a:defRPr/>
            </a:pPr>
            <a:endParaRPr kumimoji="0" lang="en-US" sz="14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422704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2023 Action Plan – HOME </a:t>
            </a:r>
          </a:p>
        </p:txBody>
      </p:sp>
      <p:sp>
        <p:nvSpPr>
          <p:cNvPr id="6" name="Content Placeholder 10"/>
          <p:cNvSpPr txBox="1">
            <a:spLocks/>
          </p:cNvSpPr>
          <p:nvPr/>
        </p:nvSpPr>
        <p:spPr>
          <a:xfrm>
            <a:off x="152400" y="1149316"/>
            <a:ext cx="8552118" cy="312618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800" b="1" i="0" u="none" strike="noStrike" kern="1200" cap="none" spc="0" normalizeH="0" baseline="0" noProof="0" dirty="0">
                <a:ln>
                  <a:noFill/>
                </a:ln>
                <a:solidFill>
                  <a:schemeClr val="bg1"/>
                </a:solidFill>
                <a:effectLst/>
                <a:uLnTx/>
                <a:uFillTx/>
                <a:latin typeface="Calibri"/>
              </a:rPr>
              <a:t>TOTAL HOME Entitlement Funding								$ 532,518.00</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schemeClr val="bg1"/>
              </a:solidFill>
              <a:effectLst/>
              <a:uLnTx/>
              <a:uFillTx/>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dirty="0">
                <a:ln>
                  <a:noFill/>
                </a:ln>
                <a:solidFill>
                  <a:schemeClr val="bg1"/>
                </a:solidFill>
                <a:effectLst/>
                <a:uLnTx/>
                <a:uFillTx/>
                <a:latin typeface="Calibri"/>
              </a:rPr>
              <a:t>New Construction/Housing Development</a:t>
            </a:r>
            <a:r>
              <a:rPr kumimoji="0" lang="en-US" sz="1800" b="0" i="0" u="none" strike="noStrike" kern="1200" cap="none" spc="0" normalizeH="0" noProof="0" dirty="0">
                <a:ln>
                  <a:noFill/>
                </a:ln>
                <a:solidFill>
                  <a:schemeClr val="bg1"/>
                </a:solidFill>
                <a:effectLst/>
                <a:uLnTx/>
                <a:uFillTx/>
                <a:latin typeface="Calibri"/>
              </a:rPr>
              <a:t>							$ 399,390.00</a:t>
            </a:r>
            <a:endParaRPr kumimoji="0" lang="en-US" sz="1800" b="0" i="0" u="none" strike="noStrike" kern="1200" cap="none" spc="0" normalizeH="0" baseline="0" noProof="0" dirty="0">
              <a:ln>
                <a:noFill/>
              </a:ln>
              <a:solidFill>
                <a:schemeClr val="bg1"/>
              </a:solidFill>
              <a:effectLst/>
              <a:uLnTx/>
              <a:uFillTx/>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schemeClr val="bg1"/>
              </a:solidFill>
              <a:effectLst/>
              <a:uLnTx/>
              <a:uFillTx/>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dirty="0">
                <a:ln>
                  <a:noFill/>
                </a:ln>
                <a:solidFill>
                  <a:schemeClr val="bg1"/>
                </a:solidFill>
                <a:effectLst/>
                <a:uLnTx/>
                <a:uFillTx/>
                <a:latin typeface="Calibri"/>
              </a:rPr>
              <a:t>Community Housing Development Organization</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dirty="0">
                <a:ln>
                  <a:noFill/>
                </a:ln>
                <a:solidFill>
                  <a:schemeClr val="bg1"/>
                </a:solidFill>
                <a:effectLst/>
                <a:uLnTx/>
                <a:uFillTx/>
                <a:latin typeface="Calibri"/>
              </a:rPr>
              <a:t>(CHDO) Set-Aside</a:t>
            </a:r>
            <a:r>
              <a:rPr lang="en-US" sz="1800" dirty="0">
                <a:solidFill>
                  <a:schemeClr val="bg1"/>
                </a:solidFill>
                <a:latin typeface="Calibri"/>
              </a:rPr>
              <a:t> </a:t>
            </a:r>
            <a:r>
              <a:rPr kumimoji="0" lang="en-US" sz="1800" b="0" i="0" u="none" strike="noStrike" kern="1200" cap="none" spc="0" normalizeH="0" baseline="0" noProof="0" dirty="0">
                <a:ln>
                  <a:noFill/>
                </a:ln>
                <a:solidFill>
                  <a:schemeClr val="bg1"/>
                </a:solidFill>
                <a:effectLst/>
                <a:uLnTx/>
                <a:uFillTx/>
                <a:latin typeface="Calibri"/>
              </a:rPr>
              <a:t>(15%)								 			$  </a:t>
            </a:r>
            <a:r>
              <a:rPr lang="en-US" sz="1800" dirty="0">
                <a:solidFill>
                  <a:schemeClr val="bg1"/>
                </a:solidFill>
                <a:latin typeface="Calibri"/>
              </a:rPr>
              <a:t>79,877.00</a:t>
            </a:r>
            <a:endParaRPr kumimoji="0" lang="en-US" sz="1800" b="0" i="0" u="none" strike="noStrike" kern="1200" cap="none" spc="0" normalizeH="0" baseline="0" noProof="0" dirty="0">
              <a:ln>
                <a:noFill/>
              </a:ln>
              <a:solidFill>
                <a:schemeClr val="bg1"/>
              </a:solidFill>
              <a:effectLst/>
              <a:uLnTx/>
              <a:uFillTx/>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schemeClr val="bg1"/>
              </a:solidFill>
              <a:effectLst/>
              <a:uLnTx/>
              <a:uFillTx/>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dirty="0">
                <a:ln>
                  <a:noFill/>
                </a:ln>
                <a:solidFill>
                  <a:schemeClr val="bg1"/>
                </a:solidFill>
                <a:effectLst/>
                <a:uLnTx/>
                <a:uFillTx/>
                <a:latin typeface="Calibri"/>
              </a:rPr>
              <a:t>HOME Program Administration (10%)								$  53,251.00</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4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4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276584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2023 Action Plan – HOPWA </a:t>
            </a:r>
          </a:p>
        </p:txBody>
      </p:sp>
      <p:sp>
        <p:nvSpPr>
          <p:cNvPr id="7" name="Content Placeholder 10"/>
          <p:cNvSpPr txBox="1">
            <a:spLocks/>
          </p:cNvSpPr>
          <p:nvPr/>
        </p:nvSpPr>
        <p:spPr>
          <a:xfrm>
            <a:off x="106680" y="868342"/>
            <a:ext cx="8930640" cy="3528997"/>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schemeClr val="bg1"/>
              </a:solidFill>
              <a:effectLst/>
              <a:uLnTx/>
              <a:uFillTx/>
              <a:latin typeface="Calibri"/>
              <a:ea typeface="+mn-ea"/>
              <a:cs typeface="+mn-cs"/>
            </a:endParaRPr>
          </a:p>
          <a:p>
            <a:pPr marL="0" lvl="0" indent="0">
              <a:buNone/>
            </a:pPr>
            <a:r>
              <a:rPr kumimoji="0" lang="en-US" sz="1800" b="1" i="0" u="none" strike="noStrike" kern="1200" cap="none" spc="0" normalizeH="0" baseline="0" noProof="0" dirty="0">
                <a:ln>
                  <a:noFill/>
                </a:ln>
                <a:solidFill>
                  <a:schemeClr val="bg1"/>
                </a:solidFill>
                <a:effectLst/>
                <a:uLnTx/>
                <a:uFillTx/>
              </a:rPr>
              <a:t>TOTAL HOPWA Funding		    				   					</a:t>
            </a:r>
            <a:r>
              <a:rPr lang="en-US" sz="1800" b="1" dirty="0">
                <a:solidFill>
                  <a:schemeClr val="bg1"/>
                </a:solidFill>
              </a:rPr>
              <a:t>$3,552,143.00</a:t>
            </a:r>
          </a:p>
          <a:p>
            <a:pPr marL="0" lvl="0" indent="0">
              <a:buNone/>
            </a:pPr>
            <a:endParaRPr kumimoji="0" lang="en-US" sz="1800" b="1" i="0" u="none" strike="noStrike" kern="1200" cap="none" spc="0" normalizeH="0" baseline="0" noProof="0" dirty="0">
              <a:ln>
                <a:noFill/>
              </a:ln>
              <a:solidFill>
                <a:schemeClr val="bg1"/>
              </a:solidFill>
              <a:effectLst/>
              <a:uLnTx/>
              <a:uFillTx/>
            </a:endParaRPr>
          </a:p>
          <a:p>
            <a:pPr marL="0" lvl="0" indent="0">
              <a:buNone/>
            </a:pPr>
            <a:endParaRPr kumimoji="0" lang="en-US" sz="1800" b="0" i="0" u="none" strike="noStrike" kern="1200" cap="none" spc="0" normalizeH="0" baseline="0" noProof="0" dirty="0">
              <a:ln>
                <a:noFill/>
              </a:ln>
              <a:solidFill>
                <a:schemeClr val="bg1"/>
              </a:solidFill>
              <a:effectLst/>
              <a:uLnTx/>
              <a:uFillTx/>
            </a:endParaRPr>
          </a:p>
          <a:p>
            <a:pPr marL="0" lvl="0" indent="0">
              <a:buNone/>
            </a:pPr>
            <a:r>
              <a:rPr kumimoji="0" lang="en-US" sz="1800" b="0" i="0" u="none" strike="noStrike" kern="1200" cap="none" spc="0" normalizeH="0" baseline="0" noProof="0" dirty="0">
                <a:ln>
                  <a:noFill/>
                </a:ln>
                <a:solidFill>
                  <a:schemeClr val="bg1"/>
                </a:solidFill>
                <a:effectLst/>
                <a:uLnTx/>
                <a:uFillTx/>
              </a:rPr>
              <a:t>Tenant-Based Rental Assistance</a:t>
            </a:r>
            <a:r>
              <a:rPr lang="en-US" sz="1800" dirty="0">
                <a:solidFill>
                  <a:schemeClr val="bg1"/>
                </a:solidFill>
              </a:rPr>
              <a:t>				</a:t>
            </a:r>
            <a:r>
              <a:rPr kumimoji="0" lang="en-US" sz="1800" b="0" i="0" u="none" strike="noStrike" kern="1200" cap="none" spc="0" normalizeH="0" baseline="0" noProof="0" dirty="0">
                <a:ln>
                  <a:noFill/>
                </a:ln>
                <a:solidFill>
                  <a:schemeClr val="bg1"/>
                </a:solidFill>
                <a:effectLst/>
                <a:uLnTx/>
                <a:uFillTx/>
              </a:rPr>
              <a:t>					</a:t>
            </a:r>
            <a:r>
              <a:rPr lang="en-US" sz="1800" dirty="0">
                <a:solidFill>
                  <a:schemeClr val="bg1"/>
                </a:solidFill>
              </a:rPr>
              <a:t>$2,926,485.00</a:t>
            </a:r>
          </a:p>
          <a:p>
            <a:pPr marL="0" lvl="0" indent="0">
              <a:buNone/>
            </a:pPr>
            <a:endParaRPr lang="en-US" sz="1800" dirty="0">
              <a:solidFill>
                <a:schemeClr val="bg1"/>
              </a:solidFill>
            </a:endParaRPr>
          </a:p>
          <a:p>
            <a:pPr marL="0" lvl="0" indent="0">
              <a:buNone/>
            </a:pPr>
            <a:r>
              <a:rPr kumimoji="0" lang="en-US" sz="1800" b="0" i="0" u="none" strike="noStrike" kern="1200" cap="none" spc="0" normalizeH="0" baseline="0" noProof="0" dirty="0">
                <a:ln>
                  <a:noFill/>
                </a:ln>
                <a:solidFill>
                  <a:schemeClr val="bg1"/>
                </a:solidFill>
                <a:effectLst/>
                <a:uLnTx/>
                <a:uFillTx/>
              </a:rPr>
              <a:t>Supportive Services												$90,000.00</a:t>
            </a:r>
            <a:endParaRPr lang="en-US" sz="1800" dirty="0">
              <a:solidFill>
                <a:schemeClr val="bg1"/>
              </a:solidFill>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schemeClr val="bg1"/>
              </a:solidFill>
              <a:effectLst/>
              <a:uLnTx/>
              <a:uFillTx/>
            </a:endParaRPr>
          </a:p>
          <a:p>
            <a:pPr marL="0" lvl="0" indent="0">
              <a:buNone/>
            </a:pPr>
            <a:r>
              <a:rPr kumimoji="0" lang="en-US" sz="1800" b="0" i="0" u="none" strike="noStrike" kern="1200" cap="none" spc="0" normalizeH="0" baseline="0" noProof="0" dirty="0">
                <a:ln>
                  <a:noFill/>
                </a:ln>
                <a:solidFill>
                  <a:schemeClr val="bg1"/>
                </a:solidFill>
                <a:effectLst/>
                <a:uLnTx/>
                <a:uFillTx/>
              </a:rPr>
              <a:t>Project Sponsor Administration									</a:t>
            </a:r>
            <a:r>
              <a:rPr lang="en-US" sz="1800" dirty="0">
                <a:solidFill>
                  <a:schemeClr val="bg1"/>
                </a:solidFill>
              </a:rPr>
              <a:t>$135,000.00</a:t>
            </a:r>
          </a:p>
          <a:p>
            <a:pPr marL="0" lvl="0" indent="0">
              <a:buNone/>
            </a:pPr>
            <a:endParaRPr kumimoji="0" lang="en-US" sz="1800" b="0" i="0" u="none" strike="noStrike" kern="1200" cap="none" spc="0" normalizeH="0" baseline="0" noProof="0" dirty="0">
              <a:ln>
                <a:noFill/>
              </a:ln>
              <a:solidFill>
                <a:schemeClr val="bg1"/>
              </a:solidFill>
              <a:effectLst/>
              <a:uLnTx/>
              <a:uFillTx/>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800" dirty="0">
                <a:solidFill>
                  <a:schemeClr val="bg1"/>
                </a:solidFill>
              </a:rPr>
              <a:t>Grantee </a:t>
            </a:r>
            <a:r>
              <a:rPr kumimoji="0" lang="en-US" sz="1800" b="0" i="0" u="none" strike="noStrike" kern="1200" cap="none" spc="0" normalizeH="0" baseline="0" noProof="0" dirty="0">
                <a:ln>
                  <a:noFill/>
                </a:ln>
                <a:solidFill>
                  <a:schemeClr val="bg1"/>
                </a:solidFill>
                <a:effectLst/>
                <a:uLnTx/>
                <a:uFillTx/>
              </a:rPr>
              <a:t>Program Administration (3%)								$106,564.00</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4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4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652016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59F98-67B8-45B1-8252-F79EA93F36C8}"/>
              </a:ext>
            </a:extLst>
          </p:cNvPr>
          <p:cNvSpPr>
            <a:spLocks noGrp="1"/>
          </p:cNvSpPr>
          <p:nvPr>
            <p:ph type="title"/>
          </p:nvPr>
        </p:nvSpPr>
        <p:spPr>
          <a:xfrm>
            <a:off x="152400" y="152400"/>
            <a:ext cx="8229600" cy="609600"/>
          </a:xfrm>
        </p:spPr>
        <p:txBody>
          <a:bodyPr/>
          <a:lstStyle/>
          <a:p>
            <a:r>
              <a:rPr lang="en-US" sz="3600">
                <a:latin typeface="+mj-lt"/>
              </a:rPr>
              <a:t>Proposed Substantial Amendment</a:t>
            </a:r>
            <a:endParaRPr lang="en-US" sz="3600" dirty="0">
              <a:latin typeface="+mj-lt"/>
            </a:endParaRPr>
          </a:p>
        </p:txBody>
      </p:sp>
      <p:sp>
        <p:nvSpPr>
          <p:cNvPr id="3" name="Text Placeholder 2">
            <a:extLst>
              <a:ext uri="{FF2B5EF4-FFF2-40B4-BE49-F238E27FC236}">
                <a16:creationId xmlns:a16="http://schemas.microsoft.com/office/drawing/2014/main" id="{714B87F2-586B-4DDF-AF76-54A102219A00}"/>
              </a:ext>
            </a:extLst>
          </p:cNvPr>
          <p:cNvSpPr>
            <a:spLocks noGrp="1"/>
          </p:cNvSpPr>
          <p:nvPr>
            <p:ph type="body" sz="quarter" idx="10"/>
          </p:nvPr>
        </p:nvSpPr>
        <p:spPr>
          <a:xfrm>
            <a:off x="152400" y="838200"/>
            <a:ext cx="8808720" cy="5181600"/>
          </a:xfrm>
        </p:spPr>
        <p:txBody>
          <a:bodyPr/>
          <a:lstStyle/>
          <a:p>
            <a:r>
              <a:rPr lang="en-US"/>
              <a:t>Reallocate HOME and HOPWA funds in previous Annual Action Plans to fund eligible housing activities</a:t>
            </a:r>
            <a:endParaRPr lang="en-US" u="sng"/>
          </a:p>
          <a:p>
            <a:endParaRPr lang="en-US" u="sng" dirty="0"/>
          </a:p>
        </p:txBody>
      </p:sp>
      <p:graphicFrame>
        <p:nvGraphicFramePr>
          <p:cNvPr id="4" name="Table 3">
            <a:extLst>
              <a:ext uri="{FF2B5EF4-FFF2-40B4-BE49-F238E27FC236}">
                <a16:creationId xmlns:a16="http://schemas.microsoft.com/office/drawing/2014/main" id="{9188F5AF-5783-4A5B-AF5A-21CE4D05272C}"/>
              </a:ext>
            </a:extLst>
          </p:cNvPr>
          <p:cNvGraphicFramePr>
            <a:graphicFrameLocks noGrp="1"/>
          </p:cNvGraphicFramePr>
          <p:nvPr>
            <p:extLst>
              <p:ext uri="{D42A27DB-BD31-4B8C-83A1-F6EECF244321}">
                <p14:modId xmlns:p14="http://schemas.microsoft.com/office/powerpoint/2010/main" val="1252705236"/>
              </p:ext>
            </p:extLst>
          </p:nvPr>
        </p:nvGraphicFramePr>
        <p:xfrm>
          <a:off x="2004824" y="1778000"/>
          <a:ext cx="4809231" cy="2055495"/>
        </p:xfrm>
        <a:graphic>
          <a:graphicData uri="http://schemas.openxmlformats.org/drawingml/2006/table">
            <a:tbl>
              <a:tblPr firstRow="1" firstCol="1" bandRow="1">
                <a:tableStyleId>{3C2FFA5D-87B4-456A-9821-1D502468CF0F}</a:tableStyleId>
              </a:tblPr>
              <a:tblGrid>
                <a:gridCol w="1527552">
                  <a:extLst>
                    <a:ext uri="{9D8B030D-6E8A-4147-A177-3AD203B41FA5}">
                      <a16:colId xmlns:a16="http://schemas.microsoft.com/office/drawing/2014/main" val="3628385074"/>
                    </a:ext>
                  </a:extLst>
                </a:gridCol>
                <a:gridCol w="1565610">
                  <a:extLst>
                    <a:ext uri="{9D8B030D-6E8A-4147-A177-3AD203B41FA5}">
                      <a16:colId xmlns:a16="http://schemas.microsoft.com/office/drawing/2014/main" val="3773549907"/>
                    </a:ext>
                  </a:extLst>
                </a:gridCol>
                <a:gridCol w="1716069">
                  <a:extLst>
                    <a:ext uri="{9D8B030D-6E8A-4147-A177-3AD203B41FA5}">
                      <a16:colId xmlns:a16="http://schemas.microsoft.com/office/drawing/2014/main" val="1193877717"/>
                    </a:ext>
                  </a:extLst>
                </a:gridCol>
              </a:tblGrid>
              <a:tr h="409575">
                <a:tc>
                  <a:txBody>
                    <a:bodyPr/>
                    <a:lstStyle/>
                    <a:p>
                      <a:pPr marL="0" marR="0" algn="ctr">
                        <a:spcBef>
                          <a:spcPts val="0"/>
                        </a:spcBef>
                        <a:spcAft>
                          <a:spcPts val="0"/>
                        </a:spcAft>
                      </a:pPr>
                      <a:r>
                        <a:rPr lang="en-US" sz="1800">
                          <a:effectLst/>
                        </a:rPr>
                        <a:t>Grant Year</a:t>
                      </a:r>
                      <a:endParaRPr lang="en-US" sz="1800" dirty="0">
                        <a:effectLst/>
                        <a:latin typeface="+mn-lt"/>
                        <a:ea typeface="Calibri" panose="020F0502020204030204" pitchFamily="34" charset="0"/>
                      </a:endParaRPr>
                    </a:p>
                  </a:txBody>
                  <a:tcPr marL="68580" marR="68580" marT="0" marB="0"/>
                </a:tc>
                <a:tc>
                  <a:txBody>
                    <a:bodyPr/>
                    <a:lstStyle/>
                    <a:p>
                      <a:pPr marL="0" marR="0" algn="ctr">
                        <a:spcBef>
                          <a:spcPts val="0"/>
                        </a:spcBef>
                        <a:spcAft>
                          <a:spcPts val="0"/>
                        </a:spcAft>
                      </a:pPr>
                      <a:r>
                        <a:rPr lang="en-US" sz="1800">
                          <a:effectLst/>
                        </a:rPr>
                        <a:t>HUD Program </a:t>
                      </a:r>
                      <a:endParaRPr lang="en-US" sz="1800">
                        <a:effectLst/>
                        <a:latin typeface="+mn-lt"/>
                        <a:ea typeface="Calibri" panose="020F0502020204030204" pitchFamily="34" charset="0"/>
                      </a:endParaRPr>
                    </a:p>
                  </a:txBody>
                  <a:tcPr marL="68580" marR="68580" marT="0" marB="0"/>
                </a:tc>
                <a:tc>
                  <a:txBody>
                    <a:bodyPr/>
                    <a:lstStyle/>
                    <a:p>
                      <a:pPr marL="0" marR="0" algn="ctr">
                        <a:spcBef>
                          <a:spcPts val="0"/>
                        </a:spcBef>
                        <a:spcAft>
                          <a:spcPts val="0"/>
                        </a:spcAft>
                      </a:pPr>
                      <a:r>
                        <a:rPr lang="en-US" sz="1800">
                          <a:effectLst/>
                        </a:rPr>
                        <a:t>Funding Amount </a:t>
                      </a:r>
                      <a:endParaRPr lang="en-US" sz="180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817105351"/>
                  </a:ext>
                </a:extLst>
              </a:tr>
              <a:tr h="209550">
                <a:tc>
                  <a:txBody>
                    <a:bodyPr/>
                    <a:lstStyle/>
                    <a:p>
                      <a:pPr marL="0" marR="0" algn="ctr">
                        <a:spcBef>
                          <a:spcPts val="0"/>
                        </a:spcBef>
                        <a:spcAft>
                          <a:spcPts val="0"/>
                        </a:spcAft>
                      </a:pPr>
                      <a:r>
                        <a:rPr lang="en-US" sz="1800">
                          <a:effectLst/>
                        </a:rPr>
                        <a:t>2017</a:t>
                      </a:r>
                      <a:endParaRPr lang="en-US" sz="1800" dirty="0">
                        <a:effectLst/>
                        <a:latin typeface="+mn-lt"/>
                        <a:ea typeface="Calibri" panose="020F0502020204030204" pitchFamily="34" charset="0"/>
                      </a:endParaRPr>
                    </a:p>
                  </a:txBody>
                  <a:tcPr marL="68580" marR="68580" marT="0" marB="0"/>
                </a:tc>
                <a:tc>
                  <a:txBody>
                    <a:bodyPr/>
                    <a:lstStyle/>
                    <a:p>
                      <a:pPr marL="0" marR="0" algn="ctr">
                        <a:spcBef>
                          <a:spcPts val="0"/>
                        </a:spcBef>
                        <a:spcAft>
                          <a:spcPts val="0"/>
                        </a:spcAft>
                      </a:pPr>
                      <a:r>
                        <a:rPr lang="en-US" sz="1800">
                          <a:effectLst/>
                        </a:rPr>
                        <a:t>HOME</a:t>
                      </a:r>
                      <a:endParaRPr lang="en-US" sz="1800" dirty="0">
                        <a:effectLst/>
                        <a:latin typeface="+mn-lt"/>
                        <a:ea typeface="Calibri" panose="020F0502020204030204" pitchFamily="34" charset="0"/>
                      </a:endParaRPr>
                    </a:p>
                  </a:txBody>
                  <a:tcPr marL="68580" marR="68580" marT="0" marB="0"/>
                </a:tc>
                <a:tc>
                  <a:txBody>
                    <a:bodyPr/>
                    <a:lstStyle/>
                    <a:p>
                      <a:pPr marL="0" marR="0" algn="ctr">
                        <a:spcBef>
                          <a:spcPts val="0"/>
                        </a:spcBef>
                        <a:spcAft>
                          <a:spcPts val="0"/>
                        </a:spcAft>
                      </a:pPr>
                      <a:r>
                        <a:rPr lang="en-US" sz="1800">
                          <a:effectLst/>
                        </a:rPr>
                        <a:t>$   210,143.62 </a:t>
                      </a:r>
                      <a:endParaRPr lang="en-US" sz="1800" dirty="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3203735699"/>
                  </a:ext>
                </a:extLst>
              </a:tr>
              <a:tr h="209550">
                <a:tc>
                  <a:txBody>
                    <a:bodyPr/>
                    <a:lstStyle/>
                    <a:p>
                      <a:pPr marL="0" marR="0" algn="ctr">
                        <a:spcBef>
                          <a:spcPts val="0"/>
                        </a:spcBef>
                        <a:spcAft>
                          <a:spcPts val="0"/>
                        </a:spcAft>
                      </a:pPr>
                      <a:r>
                        <a:rPr lang="en-US" sz="1800">
                          <a:effectLst/>
                        </a:rPr>
                        <a:t>2018</a:t>
                      </a:r>
                      <a:endParaRPr lang="en-US" sz="1800" dirty="0">
                        <a:effectLst/>
                        <a:latin typeface="+mn-lt"/>
                        <a:ea typeface="Calibri" panose="020F0502020204030204" pitchFamily="34" charset="0"/>
                      </a:endParaRPr>
                    </a:p>
                  </a:txBody>
                  <a:tcPr marL="68580" marR="68580" marT="0" marB="0"/>
                </a:tc>
                <a:tc>
                  <a:txBody>
                    <a:bodyPr/>
                    <a:lstStyle/>
                    <a:p>
                      <a:pPr marL="0" marR="0" algn="ctr">
                        <a:spcBef>
                          <a:spcPts val="0"/>
                        </a:spcBef>
                        <a:spcAft>
                          <a:spcPts val="0"/>
                        </a:spcAft>
                      </a:pPr>
                      <a:r>
                        <a:rPr lang="en-US" sz="1800">
                          <a:effectLst/>
                        </a:rPr>
                        <a:t>HOME</a:t>
                      </a:r>
                      <a:endParaRPr lang="en-US" sz="1800" dirty="0">
                        <a:effectLst/>
                        <a:latin typeface="+mn-lt"/>
                        <a:ea typeface="Calibri" panose="020F0502020204030204" pitchFamily="34" charset="0"/>
                      </a:endParaRPr>
                    </a:p>
                  </a:txBody>
                  <a:tcPr marL="68580" marR="68580" marT="0" marB="0"/>
                </a:tc>
                <a:tc>
                  <a:txBody>
                    <a:bodyPr/>
                    <a:lstStyle/>
                    <a:p>
                      <a:pPr marL="0" marR="0" algn="ctr">
                        <a:spcBef>
                          <a:spcPts val="0"/>
                        </a:spcBef>
                        <a:spcAft>
                          <a:spcPts val="0"/>
                        </a:spcAft>
                      </a:pPr>
                      <a:r>
                        <a:rPr lang="en-US" sz="1800">
                          <a:effectLst/>
                        </a:rPr>
                        <a:t>$     32,688.25 </a:t>
                      </a:r>
                      <a:endParaRPr lang="en-US" sz="1800" dirty="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2304729833"/>
                  </a:ext>
                </a:extLst>
              </a:tr>
              <a:tr h="209550">
                <a:tc>
                  <a:txBody>
                    <a:bodyPr/>
                    <a:lstStyle/>
                    <a:p>
                      <a:pPr marL="0" marR="0" algn="ctr">
                        <a:spcBef>
                          <a:spcPts val="0"/>
                        </a:spcBef>
                        <a:spcAft>
                          <a:spcPts val="0"/>
                        </a:spcAft>
                      </a:pPr>
                      <a:r>
                        <a:rPr lang="en-US" sz="1800" dirty="0">
                          <a:effectLst/>
                        </a:rPr>
                        <a:t>2019</a:t>
                      </a:r>
                      <a:endParaRPr lang="en-US" sz="1800" dirty="0">
                        <a:effectLst/>
                        <a:latin typeface="+mn-lt"/>
                        <a:ea typeface="Calibri" panose="020F0502020204030204" pitchFamily="34" charset="0"/>
                      </a:endParaRPr>
                    </a:p>
                  </a:txBody>
                  <a:tcPr marL="68580" marR="68580" marT="0" marB="0"/>
                </a:tc>
                <a:tc>
                  <a:txBody>
                    <a:bodyPr/>
                    <a:lstStyle/>
                    <a:p>
                      <a:pPr marL="0" marR="0" algn="ctr">
                        <a:spcBef>
                          <a:spcPts val="0"/>
                        </a:spcBef>
                        <a:spcAft>
                          <a:spcPts val="0"/>
                        </a:spcAft>
                      </a:pPr>
                      <a:r>
                        <a:rPr lang="en-US" sz="1800">
                          <a:effectLst/>
                        </a:rPr>
                        <a:t>HOME</a:t>
                      </a:r>
                      <a:endParaRPr lang="en-US" sz="1800" dirty="0">
                        <a:effectLst/>
                        <a:latin typeface="+mn-lt"/>
                        <a:ea typeface="Calibri" panose="020F0502020204030204" pitchFamily="34" charset="0"/>
                      </a:endParaRPr>
                    </a:p>
                  </a:txBody>
                  <a:tcPr marL="68580" marR="68580" marT="0" marB="0"/>
                </a:tc>
                <a:tc>
                  <a:txBody>
                    <a:bodyPr/>
                    <a:lstStyle/>
                    <a:p>
                      <a:pPr marL="0" marR="0" algn="ctr">
                        <a:spcBef>
                          <a:spcPts val="0"/>
                        </a:spcBef>
                        <a:spcAft>
                          <a:spcPts val="0"/>
                        </a:spcAft>
                      </a:pPr>
                      <a:r>
                        <a:rPr lang="en-US" sz="1800">
                          <a:effectLst/>
                        </a:rPr>
                        <a:t>$   162,163.35 </a:t>
                      </a:r>
                      <a:endParaRPr lang="en-US" sz="1800" dirty="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722405922"/>
                  </a:ext>
                </a:extLst>
              </a:tr>
              <a:tr h="209550">
                <a:tc>
                  <a:txBody>
                    <a:bodyPr/>
                    <a:lstStyle/>
                    <a:p>
                      <a:pPr marL="0" marR="0" algn="ctr">
                        <a:spcBef>
                          <a:spcPts val="0"/>
                        </a:spcBef>
                        <a:spcAft>
                          <a:spcPts val="0"/>
                        </a:spcAft>
                      </a:pPr>
                      <a:r>
                        <a:rPr lang="en-US" sz="1800">
                          <a:effectLst/>
                        </a:rPr>
                        <a:t>2020</a:t>
                      </a:r>
                      <a:endParaRPr lang="en-US" sz="1800" dirty="0">
                        <a:effectLst/>
                        <a:latin typeface="+mn-lt"/>
                        <a:ea typeface="Calibri" panose="020F0502020204030204" pitchFamily="34" charset="0"/>
                      </a:endParaRPr>
                    </a:p>
                  </a:txBody>
                  <a:tcPr marL="68580" marR="68580" marT="0" marB="0"/>
                </a:tc>
                <a:tc>
                  <a:txBody>
                    <a:bodyPr/>
                    <a:lstStyle/>
                    <a:p>
                      <a:pPr marL="0" marR="0" algn="ctr">
                        <a:spcBef>
                          <a:spcPts val="0"/>
                        </a:spcBef>
                        <a:spcAft>
                          <a:spcPts val="0"/>
                        </a:spcAft>
                      </a:pPr>
                      <a:r>
                        <a:rPr lang="en-US" sz="1800">
                          <a:effectLst/>
                        </a:rPr>
                        <a:t>HOME</a:t>
                      </a:r>
                      <a:endParaRPr lang="en-US" sz="1800" dirty="0">
                        <a:effectLst/>
                        <a:latin typeface="+mn-lt"/>
                        <a:ea typeface="Calibri" panose="020F0502020204030204" pitchFamily="34" charset="0"/>
                      </a:endParaRPr>
                    </a:p>
                  </a:txBody>
                  <a:tcPr marL="68580" marR="68580" marT="0" marB="0"/>
                </a:tc>
                <a:tc>
                  <a:txBody>
                    <a:bodyPr/>
                    <a:lstStyle/>
                    <a:p>
                      <a:pPr marL="0" marR="0" algn="ctr">
                        <a:spcBef>
                          <a:spcPts val="0"/>
                        </a:spcBef>
                        <a:spcAft>
                          <a:spcPts val="0"/>
                        </a:spcAft>
                      </a:pPr>
                      <a:r>
                        <a:rPr lang="en-US" sz="1800">
                          <a:effectLst/>
                        </a:rPr>
                        <a:t>$   280,182.90 </a:t>
                      </a:r>
                      <a:endParaRPr lang="en-US" sz="1800" dirty="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329197179"/>
                  </a:ext>
                </a:extLst>
              </a:tr>
              <a:tr h="209550">
                <a:tc>
                  <a:txBody>
                    <a:bodyPr/>
                    <a:lstStyle/>
                    <a:p>
                      <a:pPr marL="0" marR="0" algn="ctr">
                        <a:spcBef>
                          <a:spcPts val="0"/>
                        </a:spcBef>
                        <a:spcAft>
                          <a:spcPts val="0"/>
                        </a:spcAft>
                      </a:pPr>
                      <a:r>
                        <a:rPr lang="en-US" sz="1800">
                          <a:effectLst/>
                        </a:rPr>
                        <a:t>2022</a:t>
                      </a:r>
                      <a:endParaRPr lang="en-US" sz="1800" dirty="0">
                        <a:effectLst/>
                        <a:latin typeface="+mn-lt"/>
                        <a:ea typeface="Calibri" panose="020F0502020204030204" pitchFamily="34" charset="0"/>
                      </a:endParaRPr>
                    </a:p>
                  </a:txBody>
                  <a:tcPr marL="68580" marR="68580" marT="0" marB="0"/>
                </a:tc>
                <a:tc>
                  <a:txBody>
                    <a:bodyPr/>
                    <a:lstStyle/>
                    <a:p>
                      <a:pPr marL="0" marR="0" algn="ctr">
                        <a:spcBef>
                          <a:spcPts val="0"/>
                        </a:spcBef>
                        <a:spcAft>
                          <a:spcPts val="0"/>
                        </a:spcAft>
                      </a:pPr>
                      <a:r>
                        <a:rPr lang="en-US" sz="1800">
                          <a:effectLst/>
                        </a:rPr>
                        <a:t>HOPWA</a:t>
                      </a:r>
                      <a:endParaRPr lang="en-US" sz="1800">
                        <a:effectLst/>
                        <a:latin typeface="+mn-lt"/>
                        <a:ea typeface="Calibri" panose="020F0502020204030204" pitchFamily="34" charset="0"/>
                      </a:endParaRPr>
                    </a:p>
                  </a:txBody>
                  <a:tcPr marL="68580" marR="68580" marT="0" marB="0"/>
                </a:tc>
                <a:tc>
                  <a:txBody>
                    <a:bodyPr/>
                    <a:lstStyle/>
                    <a:p>
                      <a:pPr marL="0" marR="0" algn="ctr">
                        <a:spcBef>
                          <a:spcPts val="0"/>
                        </a:spcBef>
                        <a:spcAft>
                          <a:spcPts val="0"/>
                        </a:spcAft>
                      </a:pPr>
                      <a:r>
                        <a:rPr lang="en-US" sz="1800">
                          <a:effectLst/>
                        </a:rPr>
                        <a:t>$   564,821.88 </a:t>
                      </a:r>
                      <a:endParaRPr lang="en-US" sz="1800" dirty="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908025691"/>
                  </a:ext>
                </a:extLst>
              </a:tr>
              <a:tr h="209550">
                <a:tc>
                  <a:txBody>
                    <a:bodyPr/>
                    <a:lstStyle/>
                    <a:p>
                      <a:pPr marL="0" marR="0" algn="ctr">
                        <a:spcBef>
                          <a:spcPts val="0"/>
                        </a:spcBef>
                        <a:spcAft>
                          <a:spcPts val="0"/>
                        </a:spcAft>
                      </a:pPr>
                      <a:r>
                        <a:rPr lang="en-US" sz="1800">
                          <a:effectLst/>
                        </a:rPr>
                        <a:t> </a:t>
                      </a:r>
                      <a:endParaRPr lang="en-US" sz="1800" dirty="0">
                        <a:effectLst/>
                        <a:latin typeface="+mn-lt"/>
                        <a:ea typeface="Calibri" panose="020F0502020204030204" pitchFamily="34" charset="0"/>
                      </a:endParaRPr>
                    </a:p>
                  </a:txBody>
                  <a:tcPr marL="68580" marR="68580" marT="0" marB="0"/>
                </a:tc>
                <a:tc>
                  <a:txBody>
                    <a:bodyPr/>
                    <a:lstStyle/>
                    <a:p>
                      <a:pPr marL="0" marR="0" algn="ctr">
                        <a:spcBef>
                          <a:spcPts val="0"/>
                        </a:spcBef>
                        <a:spcAft>
                          <a:spcPts val="0"/>
                        </a:spcAft>
                      </a:pPr>
                      <a:r>
                        <a:rPr lang="en-US" sz="1800" b="1">
                          <a:effectLst/>
                        </a:rPr>
                        <a:t>TOTAL</a:t>
                      </a:r>
                      <a:endParaRPr lang="en-US" sz="1800" b="1" dirty="0">
                        <a:effectLst/>
                        <a:latin typeface="+mn-lt"/>
                        <a:ea typeface="Calibri" panose="020F0502020204030204" pitchFamily="34" charset="0"/>
                      </a:endParaRPr>
                    </a:p>
                  </a:txBody>
                  <a:tcPr marL="68580" marR="68580" marT="0" marB="0"/>
                </a:tc>
                <a:tc>
                  <a:txBody>
                    <a:bodyPr/>
                    <a:lstStyle/>
                    <a:p>
                      <a:pPr marL="0" marR="0" algn="ctr">
                        <a:spcBef>
                          <a:spcPts val="0"/>
                        </a:spcBef>
                        <a:spcAft>
                          <a:spcPts val="0"/>
                        </a:spcAft>
                      </a:pPr>
                      <a:r>
                        <a:rPr lang="en-US" sz="1800" b="1" dirty="0">
                          <a:effectLst/>
                        </a:rPr>
                        <a:t>$1,250,000.00 </a:t>
                      </a:r>
                      <a:endParaRPr lang="en-US" sz="1800" b="1" dirty="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863769246"/>
                  </a:ext>
                </a:extLst>
              </a:tr>
            </a:tbl>
          </a:graphicData>
        </a:graphic>
      </p:graphicFrame>
      <p:pic>
        <p:nvPicPr>
          <p:cNvPr id="6" name="Picture 5">
            <a:extLst>
              <a:ext uri="{FF2B5EF4-FFF2-40B4-BE49-F238E27FC236}">
                <a16:creationId xmlns:a16="http://schemas.microsoft.com/office/drawing/2014/main" id="{B5419FA8-5F24-4A5F-BD9E-E838E7079D4B}"/>
              </a:ext>
            </a:extLst>
          </p:cNvPr>
          <p:cNvPicPr>
            <a:picLocks noChangeAspect="1"/>
          </p:cNvPicPr>
          <p:nvPr/>
        </p:nvPicPr>
        <p:blipFill>
          <a:blip r:embed="rId3"/>
          <a:stretch>
            <a:fillRect/>
          </a:stretch>
        </p:blipFill>
        <p:spPr>
          <a:xfrm>
            <a:off x="1" y="3956210"/>
            <a:ext cx="4663439" cy="2505550"/>
          </a:xfrm>
          <a:prstGeom prst="rect">
            <a:avLst/>
          </a:prstGeom>
        </p:spPr>
      </p:pic>
      <p:pic>
        <p:nvPicPr>
          <p:cNvPr id="8" name="Picture 7">
            <a:extLst>
              <a:ext uri="{FF2B5EF4-FFF2-40B4-BE49-F238E27FC236}">
                <a16:creationId xmlns:a16="http://schemas.microsoft.com/office/drawing/2014/main" id="{1A771145-E611-417C-9164-F6437E65081E}"/>
              </a:ext>
            </a:extLst>
          </p:cNvPr>
          <p:cNvPicPr>
            <a:picLocks noChangeAspect="1"/>
          </p:cNvPicPr>
          <p:nvPr/>
        </p:nvPicPr>
        <p:blipFill>
          <a:blip r:embed="rId4"/>
          <a:stretch>
            <a:fillRect/>
          </a:stretch>
        </p:blipFill>
        <p:spPr>
          <a:xfrm>
            <a:off x="4907281" y="3956210"/>
            <a:ext cx="4206238" cy="2505550"/>
          </a:xfrm>
          <a:prstGeom prst="rect">
            <a:avLst/>
          </a:prstGeom>
        </p:spPr>
      </p:pic>
      <p:sp>
        <p:nvSpPr>
          <p:cNvPr id="9" name="TextBox 8">
            <a:extLst>
              <a:ext uri="{FF2B5EF4-FFF2-40B4-BE49-F238E27FC236}">
                <a16:creationId xmlns:a16="http://schemas.microsoft.com/office/drawing/2014/main" id="{9CB2ADE8-8EB8-449F-AADE-1D7AF48917E6}"/>
              </a:ext>
            </a:extLst>
          </p:cNvPr>
          <p:cNvSpPr txBox="1"/>
          <p:nvPr/>
        </p:nvSpPr>
        <p:spPr>
          <a:xfrm>
            <a:off x="3281680" y="6461760"/>
            <a:ext cx="2783840" cy="369332"/>
          </a:xfrm>
          <a:prstGeom prst="rect">
            <a:avLst/>
          </a:prstGeom>
          <a:noFill/>
        </p:spPr>
        <p:txBody>
          <a:bodyPr wrap="square" rtlCol="0">
            <a:spAutoFit/>
          </a:bodyPr>
          <a:lstStyle/>
          <a:p>
            <a:pPr algn="ctr"/>
            <a:r>
              <a:rPr lang="en-US" dirty="0">
                <a:solidFill>
                  <a:schemeClr val="bg1"/>
                </a:solidFill>
              </a:rPr>
              <a:t>Legacy at 45</a:t>
            </a:r>
            <a:r>
              <a:rPr lang="en-US" baseline="30000" dirty="0">
                <a:solidFill>
                  <a:schemeClr val="bg1"/>
                </a:solidFill>
              </a:rPr>
              <a:t>th</a:t>
            </a:r>
            <a:r>
              <a:rPr lang="en-US" dirty="0">
                <a:solidFill>
                  <a:schemeClr val="bg1"/>
                </a:solidFill>
              </a:rPr>
              <a:t> Street</a:t>
            </a:r>
          </a:p>
        </p:txBody>
      </p:sp>
    </p:spTree>
    <p:extLst>
      <p:ext uri="{BB962C8B-B14F-4D97-AF65-F5344CB8AC3E}">
        <p14:creationId xmlns:p14="http://schemas.microsoft.com/office/powerpoint/2010/main" val="3937519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What’s Ahead for the Action Plan</a:t>
            </a:r>
          </a:p>
        </p:txBody>
      </p:sp>
      <p:graphicFrame>
        <p:nvGraphicFramePr>
          <p:cNvPr id="4" name="Diagram 3"/>
          <p:cNvGraphicFramePr/>
          <p:nvPr>
            <p:extLst>
              <p:ext uri="{D42A27DB-BD31-4B8C-83A1-F6EECF244321}">
                <p14:modId xmlns:p14="http://schemas.microsoft.com/office/powerpoint/2010/main" val="3726080381"/>
              </p:ext>
            </p:extLst>
          </p:nvPr>
        </p:nvGraphicFramePr>
        <p:xfrm>
          <a:off x="527383" y="1479525"/>
          <a:ext cx="8233907" cy="4260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1934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4215-FE78-4BFF-AA4C-1254ED318B44}"/>
              </a:ext>
            </a:extLst>
          </p:cNvPr>
          <p:cNvSpPr>
            <a:spLocks noGrp="1"/>
          </p:cNvSpPr>
          <p:nvPr>
            <p:ph type="title"/>
          </p:nvPr>
        </p:nvSpPr>
        <p:spPr/>
        <p:txBody>
          <a:bodyPr/>
          <a:lstStyle/>
          <a:p>
            <a:r>
              <a:rPr lang="en-US" dirty="0">
                <a:latin typeface="+mn-lt"/>
              </a:rPr>
              <a:t>Other HCD Happenings</a:t>
            </a:r>
          </a:p>
        </p:txBody>
      </p:sp>
      <p:sp>
        <p:nvSpPr>
          <p:cNvPr id="3" name="Text Placeholder 2">
            <a:extLst>
              <a:ext uri="{FF2B5EF4-FFF2-40B4-BE49-F238E27FC236}">
                <a16:creationId xmlns:a16="http://schemas.microsoft.com/office/drawing/2014/main" id="{1B3EEFA5-020A-474C-A3A3-9A72BF43A89B}"/>
              </a:ext>
            </a:extLst>
          </p:cNvPr>
          <p:cNvSpPr>
            <a:spLocks noGrp="1"/>
          </p:cNvSpPr>
          <p:nvPr>
            <p:ph type="body" sz="quarter" idx="10"/>
          </p:nvPr>
        </p:nvSpPr>
        <p:spPr>
          <a:xfrm>
            <a:off x="244642" y="1199148"/>
            <a:ext cx="8534400" cy="5181600"/>
          </a:xfrm>
        </p:spPr>
        <p:txBody>
          <a:bodyPr/>
          <a:lstStyle/>
          <a:p>
            <a:pPr marL="0" indent="0">
              <a:buNone/>
            </a:pPr>
            <a:r>
              <a:rPr lang="en-US" b="1" dirty="0">
                <a:latin typeface="+mj-lt"/>
              </a:rPr>
              <a:t>WPB/FAMU Partnership</a:t>
            </a:r>
          </a:p>
          <a:p>
            <a:pPr marL="0" indent="0">
              <a:buNone/>
            </a:pPr>
            <a:r>
              <a:rPr lang="en-US" dirty="0">
                <a:latin typeface="+mj-lt"/>
              </a:rPr>
              <a:t>Cooperative Extension Program:</a:t>
            </a:r>
          </a:p>
          <a:p>
            <a:pPr marL="400050"/>
            <a:r>
              <a:rPr lang="en-US" dirty="0">
                <a:latin typeface="+mj-lt"/>
              </a:rPr>
              <a:t>Sustainable Farming </a:t>
            </a:r>
          </a:p>
          <a:p>
            <a:pPr marL="400050"/>
            <a:r>
              <a:rPr lang="en-US" dirty="0">
                <a:latin typeface="+mj-lt"/>
              </a:rPr>
              <a:t>Education</a:t>
            </a:r>
          </a:p>
          <a:p>
            <a:pPr marL="400050"/>
            <a:r>
              <a:rPr lang="en-US" dirty="0">
                <a:latin typeface="+mj-lt"/>
              </a:rPr>
              <a:t>Job Training  </a:t>
            </a:r>
          </a:p>
          <a:p>
            <a:pPr marL="400050"/>
            <a:r>
              <a:rPr lang="en-US" dirty="0">
                <a:latin typeface="+mj-lt"/>
              </a:rPr>
              <a:t>Affordable produce available for local consumption</a:t>
            </a:r>
          </a:p>
          <a:p>
            <a:r>
              <a:rPr lang="en-US" dirty="0">
                <a:latin typeface="+mj-lt"/>
              </a:rPr>
              <a:t>3 community gardens at the following locations:</a:t>
            </a:r>
          </a:p>
          <a:p>
            <a:pPr marL="800100" lvl="1"/>
            <a:r>
              <a:rPr lang="en-US" dirty="0">
                <a:latin typeface="+mj-lt"/>
              </a:rPr>
              <a:t>Coleman Park Community Center</a:t>
            </a:r>
          </a:p>
          <a:p>
            <a:pPr marL="800100" lvl="1"/>
            <a:r>
              <a:rPr lang="en-US" dirty="0">
                <a:latin typeface="+mj-lt"/>
              </a:rPr>
              <a:t>Pleasant City – Gloria Y. Williams Multicultural Center</a:t>
            </a:r>
          </a:p>
          <a:p>
            <a:pPr marL="800100" lvl="1"/>
            <a:r>
              <a:rPr lang="en-US" dirty="0">
                <a:latin typeface="+mj-lt"/>
              </a:rPr>
              <a:t>Phipps Park</a:t>
            </a:r>
          </a:p>
        </p:txBody>
      </p:sp>
      <p:pic>
        <p:nvPicPr>
          <p:cNvPr id="4" name="Picture 3" descr="A picture containing tree, outdoor, person, ground&#10;&#10;Description automatically generated">
            <a:extLst>
              <a:ext uri="{FF2B5EF4-FFF2-40B4-BE49-F238E27FC236}">
                <a16:creationId xmlns:a16="http://schemas.microsoft.com/office/drawing/2014/main" id="{1F47545E-FB9D-4C83-B5E8-CA9230DE0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4454" y="1100118"/>
            <a:ext cx="4034746" cy="2689830"/>
          </a:xfrm>
          <a:prstGeom prst="rect">
            <a:avLst/>
          </a:prstGeom>
        </p:spPr>
      </p:pic>
    </p:spTree>
    <p:extLst>
      <p:ext uri="{BB962C8B-B14F-4D97-AF65-F5344CB8AC3E}">
        <p14:creationId xmlns:p14="http://schemas.microsoft.com/office/powerpoint/2010/main" val="2319667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379AE-E0AE-41FB-95EC-BEDFA8352B2D}"/>
              </a:ext>
            </a:extLst>
          </p:cNvPr>
          <p:cNvSpPr>
            <a:spLocks noGrp="1"/>
          </p:cNvSpPr>
          <p:nvPr>
            <p:ph type="title"/>
          </p:nvPr>
        </p:nvSpPr>
        <p:spPr/>
        <p:txBody>
          <a:bodyPr/>
          <a:lstStyle/>
          <a:p>
            <a:r>
              <a:rPr lang="en-US" sz="3600" dirty="0">
                <a:latin typeface="+mj-lt"/>
              </a:rPr>
              <a:t>Agenda</a:t>
            </a:r>
            <a:r>
              <a:rPr lang="en-US" dirty="0">
                <a:latin typeface="+mj-lt"/>
              </a:rPr>
              <a:t> </a:t>
            </a:r>
          </a:p>
        </p:txBody>
      </p:sp>
      <p:sp>
        <p:nvSpPr>
          <p:cNvPr id="3" name="Text Placeholder 2">
            <a:extLst>
              <a:ext uri="{FF2B5EF4-FFF2-40B4-BE49-F238E27FC236}">
                <a16:creationId xmlns:a16="http://schemas.microsoft.com/office/drawing/2014/main" id="{3C9DD749-5AAD-4E5C-8425-6F2DB12F8E9F}"/>
              </a:ext>
            </a:extLst>
          </p:cNvPr>
          <p:cNvSpPr>
            <a:spLocks noGrp="1"/>
          </p:cNvSpPr>
          <p:nvPr>
            <p:ph type="body" sz="quarter" idx="10"/>
          </p:nvPr>
        </p:nvSpPr>
        <p:spPr>
          <a:xfrm>
            <a:off x="81280" y="975360"/>
            <a:ext cx="8534400" cy="5181600"/>
          </a:xfrm>
        </p:spPr>
        <p:txBody>
          <a:bodyPr/>
          <a:lstStyle/>
          <a:p>
            <a:r>
              <a:rPr lang="en-US" sz="2800" dirty="0">
                <a:latin typeface="+mj-lt"/>
              </a:rPr>
              <a:t>Consolidated Planning Process &amp; Overview of HUD Programs</a:t>
            </a:r>
          </a:p>
          <a:p>
            <a:r>
              <a:rPr lang="en-US" sz="2800" dirty="0">
                <a:latin typeface="+mj-lt"/>
              </a:rPr>
              <a:t>FY 2021-2022 Accomplishments and Current Projects</a:t>
            </a:r>
          </a:p>
          <a:p>
            <a:r>
              <a:rPr lang="en-US" sz="2800" dirty="0">
                <a:latin typeface="+mj-lt"/>
              </a:rPr>
              <a:t>FY 2023-2024 Proposed Action Plan Activities</a:t>
            </a:r>
          </a:p>
          <a:p>
            <a:r>
              <a:rPr lang="en-US" sz="2800" dirty="0">
                <a:latin typeface="+mj-lt"/>
              </a:rPr>
              <a:t>Other HCD Happenings</a:t>
            </a:r>
          </a:p>
          <a:p>
            <a:r>
              <a:rPr lang="en-US" sz="2800" dirty="0">
                <a:latin typeface="+mj-lt"/>
              </a:rPr>
              <a:t>Comments from the Public </a:t>
            </a:r>
          </a:p>
          <a:p>
            <a:pPr marL="457200" lvl="1" indent="0">
              <a:buNone/>
            </a:pPr>
            <a:endParaRPr lang="en-US" dirty="0"/>
          </a:p>
        </p:txBody>
      </p:sp>
    </p:spTree>
    <p:extLst>
      <p:ext uri="{BB962C8B-B14F-4D97-AF65-F5344CB8AC3E}">
        <p14:creationId xmlns:p14="http://schemas.microsoft.com/office/powerpoint/2010/main" val="1782689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group of people standing outside&#10;&#10;Description automatically generated with low confidence">
            <a:extLst>
              <a:ext uri="{FF2B5EF4-FFF2-40B4-BE49-F238E27FC236}">
                <a16:creationId xmlns:a16="http://schemas.microsoft.com/office/drawing/2014/main" id="{BAA5A639-F736-4742-BC65-A3BFE0F237C4}"/>
              </a:ext>
            </a:extLst>
          </p:cNvPr>
          <p:cNvPicPr/>
          <p:nvPr/>
        </p:nvPicPr>
        <p:blipFill rotWithShape="1">
          <a:blip r:embed="rId3" cstate="print">
            <a:extLst>
              <a:ext uri="{28A0092B-C50C-407E-A947-70E740481C1C}">
                <a14:useLocalDpi xmlns:a14="http://schemas.microsoft.com/office/drawing/2010/main" val="0"/>
              </a:ext>
            </a:extLst>
          </a:blip>
          <a:srcRect t="8248" r="-1" b="16681"/>
          <a:stretch/>
        </p:blipFill>
        <p:spPr bwMode="auto">
          <a:xfrm>
            <a:off x="346757" y="453918"/>
            <a:ext cx="3319217" cy="1868815"/>
          </a:xfrm>
          <a:prstGeom prst="rect">
            <a:avLst/>
          </a:prstGeom>
          <a:noFill/>
        </p:spPr>
      </p:pic>
      <p:pic>
        <p:nvPicPr>
          <p:cNvPr id="9" name="Picture 8" descr="A group of people outside&#10;&#10;Description automatically generated with medium confidence">
            <a:extLst>
              <a:ext uri="{FF2B5EF4-FFF2-40B4-BE49-F238E27FC236}">
                <a16:creationId xmlns:a16="http://schemas.microsoft.com/office/drawing/2014/main" id="{B04CE4FF-853F-408B-9870-2D9117DEB6C8}"/>
              </a:ext>
            </a:extLst>
          </p:cNvPr>
          <p:cNvPicPr/>
          <p:nvPr/>
        </p:nvPicPr>
        <p:blipFill rotWithShape="1">
          <a:blip r:embed="rId4" r:link="rId5" cstate="print">
            <a:extLst>
              <a:ext uri="{28A0092B-C50C-407E-A947-70E740481C1C}">
                <a14:useLocalDpi xmlns:a14="http://schemas.microsoft.com/office/drawing/2010/main" val="0"/>
              </a:ext>
            </a:extLst>
          </a:blip>
          <a:srcRect t="11134" r="-1" b="626"/>
          <a:stretch>
            <a:fillRect/>
          </a:stretch>
        </p:blipFill>
        <p:spPr bwMode="auto">
          <a:xfrm>
            <a:off x="341350" y="2482591"/>
            <a:ext cx="3319217" cy="3918209"/>
          </a:xfrm>
          <a:prstGeom prst="rect">
            <a:avLst/>
          </a:prstGeom>
          <a:noFill/>
        </p:spPr>
      </p:pic>
      <p:pic>
        <p:nvPicPr>
          <p:cNvPr id="7" name="Picture 6" descr="A group of people working in a garden&#10;&#10;Description automatically generated with low confidence">
            <a:extLst>
              <a:ext uri="{FF2B5EF4-FFF2-40B4-BE49-F238E27FC236}">
                <a16:creationId xmlns:a16="http://schemas.microsoft.com/office/drawing/2014/main" id="{A90E6B5D-8228-407B-8A54-B52119156420}"/>
              </a:ext>
            </a:extLst>
          </p:cNvPr>
          <p:cNvPicPr/>
          <p:nvPr/>
        </p:nvPicPr>
        <p:blipFill rotWithShape="1">
          <a:blip r:embed="rId6" cstate="print">
            <a:extLst>
              <a:ext uri="{28A0092B-C50C-407E-A947-70E740481C1C}">
                <a14:useLocalDpi xmlns:a14="http://schemas.microsoft.com/office/drawing/2010/main" val="0"/>
              </a:ext>
            </a:extLst>
          </a:blip>
          <a:srcRect l="24795" r="20884" b="5"/>
          <a:stretch/>
        </p:blipFill>
        <p:spPr bwMode="auto">
          <a:xfrm>
            <a:off x="3779685" y="455276"/>
            <a:ext cx="1596393" cy="3918209"/>
          </a:xfrm>
          <a:prstGeom prst="rect">
            <a:avLst/>
          </a:prstGeom>
          <a:noFill/>
        </p:spPr>
      </p:pic>
      <p:sp>
        <p:nvSpPr>
          <p:cNvPr id="19" name="Rectangle 18">
            <a:extLst>
              <a:ext uri="{FF2B5EF4-FFF2-40B4-BE49-F238E27FC236}">
                <a16:creationId xmlns:a16="http://schemas.microsoft.com/office/drawing/2014/main" id="{3634A21A-3D5D-4DFA-99F4-16A031986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1218" y="453918"/>
            <a:ext cx="3309882" cy="3918209"/>
          </a:xfrm>
          <a:prstGeom prst="rect">
            <a:avLst/>
          </a:prstGeom>
          <a:solidFill>
            <a:srgbClr val="36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D22D82-3EE2-4E10-A053-F1E82BD6B495}"/>
              </a:ext>
            </a:extLst>
          </p:cNvPr>
          <p:cNvSpPr>
            <a:spLocks noGrp="1"/>
          </p:cNvSpPr>
          <p:nvPr>
            <p:ph type="title"/>
          </p:nvPr>
        </p:nvSpPr>
        <p:spPr>
          <a:xfrm>
            <a:off x="5683623" y="717176"/>
            <a:ext cx="2918012" cy="2079811"/>
          </a:xfrm>
        </p:spPr>
        <p:txBody>
          <a:bodyPr vert="horz" lIns="91440" tIns="45720" rIns="91440" bIns="45720" rtlCol="0" anchor="b">
            <a:normAutofit/>
          </a:bodyPr>
          <a:lstStyle/>
          <a:p>
            <a:pPr>
              <a:lnSpc>
                <a:spcPct val="90000"/>
              </a:lnSpc>
            </a:pPr>
            <a:r>
              <a:rPr lang="en-US" sz="3600" kern="1200">
                <a:solidFill>
                  <a:srgbClr val="FFFFFF"/>
                </a:solidFill>
                <a:latin typeface="+mj-lt"/>
                <a:ea typeface="+mj-ea"/>
                <a:cs typeface="+mj-cs"/>
              </a:rPr>
              <a:t>Coleman Park Community Garden</a:t>
            </a:r>
          </a:p>
        </p:txBody>
      </p:sp>
      <p:pic>
        <p:nvPicPr>
          <p:cNvPr id="4" name="Picture 3" descr="A picture containing food, outdoor, vegetable, plant&#10;&#10;Description automatically generated">
            <a:extLst>
              <a:ext uri="{FF2B5EF4-FFF2-40B4-BE49-F238E27FC236}">
                <a16:creationId xmlns:a16="http://schemas.microsoft.com/office/drawing/2014/main" id="{61AF871E-CF3E-45ED-834C-18D0F2FE927D}"/>
              </a:ext>
            </a:extLst>
          </p:cNvPr>
          <p:cNvPicPr/>
          <p:nvPr/>
        </p:nvPicPr>
        <p:blipFill rotWithShape="1">
          <a:blip r:embed="rId7" cstate="print">
            <a:extLst>
              <a:ext uri="{28A0092B-C50C-407E-A947-70E740481C1C}">
                <a14:useLocalDpi xmlns:a14="http://schemas.microsoft.com/office/drawing/2010/main" val="0"/>
              </a:ext>
            </a:extLst>
          </a:blip>
          <a:srcRect t="12541" r="7" b="7"/>
          <a:stretch/>
        </p:blipFill>
        <p:spPr bwMode="auto">
          <a:xfrm>
            <a:off x="3776292" y="4533661"/>
            <a:ext cx="1599787" cy="1865533"/>
          </a:xfrm>
          <a:prstGeom prst="rect">
            <a:avLst/>
          </a:prstGeom>
          <a:noFill/>
        </p:spPr>
      </p:pic>
      <p:pic>
        <p:nvPicPr>
          <p:cNvPr id="8" name="Picture 7" descr="A group of people working in a garden&#10;&#10;Description automatically generated with medium confidence">
            <a:extLst>
              <a:ext uri="{FF2B5EF4-FFF2-40B4-BE49-F238E27FC236}">
                <a16:creationId xmlns:a16="http://schemas.microsoft.com/office/drawing/2014/main" id="{A8D237E6-1020-48AA-84A0-A462346912B9}"/>
              </a:ext>
            </a:extLst>
          </p:cNvPr>
          <p:cNvPicPr/>
          <p:nvPr/>
        </p:nvPicPr>
        <p:blipFill rotWithShape="1">
          <a:blip r:embed="rId8" r:link="rId9" cstate="print">
            <a:extLst>
              <a:ext uri="{28A0092B-C50C-407E-A947-70E740481C1C}">
                <a14:useLocalDpi xmlns:a14="http://schemas.microsoft.com/office/drawing/2010/main" val="0"/>
              </a:ext>
            </a:extLst>
          </a:blip>
          <a:srcRect l="7966" r="27611" b="-7"/>
          <a:stretch>
            <a:fillRect/>
          </a:stretch>
        </p:blipFill>
        <p:spPr bwMode="auto">
          <a:xfrm>
            <a:off x="5488827" y="4535267"/>
            <a:ext cx="1602325" cy="1865533"/>
          </a:xfrm>
          <a:prstGeom prst="rect">
            <a:avLst/>
          </a:prstGeom>
          <a:noFill/>
        </p:spPr>
      </p:pic>
      <p:pic>
        <p:nvPicPr>
          <p:cNvPr id="5" name="Picture 4" descr="A group of tomatoes growing on a vine&#10;&#10;Description automatically generated with medium confidence">
            <a:extLst>
              <a:ext uri="{FF2B5EF4-FFF2-40B4-BE49-F238E27FC236}">
                <a16:creationId xmlns:a16="http://schemas.microsoft.com/office/drawing/2014/main" id="{DBE068D4-3553-4E2A-BF21-94E1DE3FCA40}"/>
              </a:ext>
            </a:extLst>
          </p:cNvPr>
          <p:cNvPicPr/>
          <p:nvPr/>
        </p:nvPicPr>
        <p:blipFill rotWithShape="1">
          <a:blip r:embed="rId10" cstate="print">
            <a:extLst>
              <a:ext uri="{28A0092B-C50C-407E-A947-70E740481C1C}">
                <a14:useLocalDpi xmlns:a14="http://schemas.microsoft.com/office/drawing/2010/main" val="0"/>
              </a:ext>
            </a:extLst>
          </a:blip>
          <a:srcRect t="11945" r="-8" b="-8"/>
          <a:stretch/>
        </p:blipFill>
        <p:spPr bwMode="auto">
          <a:xfrm>
            <a:off x="7206877" y="4535267"/>
            <a:ext cx="1594223" cy="1865533"/>
          </a:xfrm>
          <a:prstGeom prst="rect">
            <a:avLst/>
          </a:prstGeom>
          <a:noFill/>
        </p:spPr>
      </p:pic>
    </p:spTree>
    <p:extLst>
      <p:ext uri="{BB962C8B-B14F-4D97-AF65-F5344CB8AC3E}">
        <p14:creationId xmlns:p14="http://schemas.microsoft.com/office/powerpoint/2010/main" val="4179362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0A97E-901D-496B-812C-A60BF4622483}"/>
              </a:ext>
            </a:extLst>
          </p:cNvPr>
          <p:cNvSpPr>
            <a:spLocks noGrp="1"/>
          </p:cNvSpPr>
          <p:nvPr>
            <p:ph type="title"/>
          </p:nvPr>
        </p:nvSpPr>
        <p:spPr/>
        <p:txBody>
          <a:bodyPr/>
          <a:lstStyle/>
          <a:p>
            <a:pPr algn="ctr"/>
            <a:r>
              <a:rPr lang="en-US" dirty="0">
                <a:latin typeface="+mj-lt"/>
              </a:rPr>
              <a:t>Questions or Comments </a:t>
            </a:r>
            <a:br>
              <a:rPr lang="en-US" dirty="0">
                <a:latin typeface="+mj-lt"/>
              </a:rPr>
            </a:br>
            <a:r>
              <a:rPr lang="en-US" dirty="0">
                <a:latin typeface="+mj-lt"/>
              </a:rPr>
              <a:t>from the Public</a:t>
            </a:r>
          </a:p>
        </p:txBody>
      </p:sp>
    </p:spTree>
    <p:extLst>
      <p:ext uri="{BB962C8B-B14F-4D97-AF65-F5344CB8AC3E}">
        <p14:creationId xmlns:p14="http://schemas.microsoft.com/office/powerpoint/2010/main" val="193325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3AA5DD-39BD-41FD-B3B7-CA630A9612FF}"/>
              </a:ext>
            </a:extLst>
          </p:cNvPr>
          <p:cNvSpPr txBox="1"/>
          <p:nvPr/>
        </p:nvSpPr>
        <p:spPr>
          <a:xfrm>
            <a:off x="546682" y="1699881"/>
            <a:ext cx="7835318" cy="4832092"/>
          </a:xfrm>
          <a:prstGeom prst="rect">
            <a:avLst/>
          </a:prstGeom>
          <a:noFill/>
        </p:spPr>
        <p:txBody>
          <a:bodyPr wrap="square" rtlCol="0">
            <a:spAutoFit/>
          </a:bodyPr>
          <a:lstStyle/>
          <a:p>
            <a:pPr algn="ctr"/>
            <a:r>
              <a:rPr lang="en-US" sz="2800" dirty="0">
                <a:solidFill>
                  <a:schemeClr val="bg1"/>
                </a:solidFill>
              </a:rPr>
              <a:t>Any other comments and/or questions, please contact:</a:t>
            </a:r>
          </a:p>
          <a:p>
            <a:pPr algn="ctr"/>
            <a:endParaRPr lang="en-US" sz="2800" dirty="0">
              <a:solidFill>
                <a:schemeClr val="bg1"/>
              </a:solidFill>
            </a:endParaRPr>
          </a:p>
          <a:p>
            <a:pPr algn="ctr"/>
            <a:r>
              <a:rPr lang="en-US" sz="2800" dirty="0">
                <a:solidFill>
                  <a:schemeClr val="bg1"/>
                </a:solidFill>
                <a:latin typeface="+mn-lt"/>
              </a:rPr>
              <a:t>Kimberly Spence</a:t>
            </a:r>
            <a:br>
              <a:rPr lang="en-US" sz="2800" dirty="0">
                <a:solidFill>
                  <a:schemeClr val="bg1"/>
                </a:solidFill>
                <a:latin typeface="+mn-lt"/>
              </a:rPr>
            </a:br>
            <a:r>
              <a:rPr lang="en-US" sz="2800" dirty="0">
                <a:solidFill>
                  <a:schemeClr val="bg1"/>
                </a:solidFill>
                <a:latin typeface="+mn-lt"/>
              </a:rPr>
              <a:t>HCD Programs Manager</a:t>
            </a:r>
            <a:br>
              <a:rPr lang="en-US" sz="2800" dirty="0">
                <a:solidFill>
                  <a:schemeClr val="bg1"/>
                </a:solidFill>
                <a:latin typeface="+mn-lt"/>
              </a:rPr>
            </a:br>
            <a:r>
              <a:rPr lang="en-US" sz="2800" dirty="0">
                <a:solidFill>
                  <a:schemeClr val="bg1"/>
                </a:solidFill>
                <a:latin typeface="+mn-lt"/>
              </a:rPr>
              <a:t>ksspence@wpb.org</a:t>
            </a:r>
            <a:br>
              <a:rPr lang="en-US" sz="2800" dirty="0">
                <a:solidFill>
                  <a:schemeClr val="bg1"/>
                </a:solidFill>
                <a:latin typeface="+mn-lt"/>
              </a:rPr>
            </a:br>
            <a:r>
              <a:rPr lang="en-US" sz="2800" dirty="0">
                <a:solidFill>
                  <a:schemeClr val="bg1"/>
                </a:solidFill>
                <a:latin typeface="+mn-lt"/>
              </a:rPr>
              <a:t>561-822-1250</a:t>
            </a:r>
          </a:p>
          <a:p>
            <a:pPr algn="ctr"/>
            <a:r>
              <a:rPr lang="en-US" sz="2800" dirty="0">
                <a:solidFill>
                  <a:schemeClr val="bg1"/>
                </a:solidFill>
                <a:effectLst/>
                <a:ea typeface="Calibri" panose="020F0502020204030204" pitchFamily="34" charset="0"/>
              </a:rPr>
              <a:t>http://wpb.org/housing </a:t>
            </a:r>
          </a:p>
          <a:p>
            <a:pPr algn="ctr"/>
            <a:endParaRPr lang="en-US" sz="2800" dirty="0">
              <a:solidFill>
                <a:schemeClr val="bg1"/>
              </a:solidFill>
              <a:latin typeface="+mn-lt"/>
            </a:endParaRPr>
          </a:p>
          <a:p>
            <a:pPr algn="ctr"/>
            <a:br>
              <a:rPr lang="en-US" sz="2800" dirty="0">
                <a:solidFill>
                  <a:schemeClr val="bg1"/>
                </a:solidFill>
                <a:latin typeface="+mn-lt"/>
              </a:rPr>
            </a:br>
            <a:endParaRPr lang="en-US" sz="2800" b="1" dirty="0">
              <a:solidFill>
                <a:schemeClr val="bg1"/>
              </a:solidFill>
            </a:endParaRPr>
          </a:p>
        </p:txBody>
      </p:sp>
    </p:spTree>
    <p:extLst>
      <p:ext uri="{BB962C8B-B14F-4D97-AF65-F5344CB8AC3E}">
        <p14:creationId xmlns:p14="http://schemas.microsoft.com/office/powerpoint/2010/main" val="1257908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Consolidated Planning Process</a:t>
            </a:r>
          </a:p>
        </p:txBody>
      </p:sp>
      <p:sp>
        <p:nvSpPr>
          <p:cNvPr id="6" name="Rectangle 4"/>
          <p:cNvSpPr>
            <a:spLocks noChangeArrowheads="1"/>
          </p:cNvSpPr>
          <p:nvPr/>
        </p:nvSpPr>
        <p:spPr bwMode="auto">
          <a:xfrm>
            <a:off x="350024" y="993898"/>
            <a:ext cx="3899759" cy="6401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C3AEAC"/>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D0BE40"/>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D0BE40"/>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D0BE40"/>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D0BE40"/>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D0BE40"/>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D0BE40"/>
              </a:buClr>
              <a:buChar char="o"/>
              <a:defRPr sz="2000">
                <a:solidFill>
                  <a:schemeClr val="tx1"/>
                </a:solidFill>
                <a:latin typeface="Perpetua" pitchFamily="18" charset="0"/>
              </a:defRPr>
            </a:lvl9pPr>
          </a:lstStyle>
          <a:p>
            <a:pPr eaLnBrk="1" hangingPunct="1">
              <a:spcBef>
                <a:spcPct val="0"/>
              </a:spcBef>
              <a:buClrTx/>
              <a:buSzTx/>
              <a:buFontTx/>
              <a:buNone/>
            </a:pPr>
            <a:r>
              <a:rPr lang="en-US" altLang="en-US" sz="1400" dirty="0">
                <a:solidFill>
                  <a:schemeClr val="bg1"/>
                </a:solidFill>
                <a:latin typeface="+mn-lt"/>
              </a:rPr>
              <a:t>A </a:t>
            </a:r>
            <a:r>
              <a:rPr lang="en-US" altLang="en-US" sz="1400" b="1" dirty="0">
                <a:solidFill>
                  <a:schemeClr val="bg1"/>
                </a:solidFill>
                <a:latin typeface="+mn-lt"/>
              </a:rPr>
              <a:t>Consolidated Plan (24 CFR Part 91) </a:t>
            </a:r>
            <a:r>
              <a:rPr lang="en-US" altLang="en-US" sz="1400" dirty="0">
                <a:solidFill>
                  <a:schemeClr val="bg1"/>
                </a:solidFill>
                <a:latin typeface="+mn-lt"/>
              </a:rPr>
              <a:t>is the 5-year plan submitted to the U.S. Department of Housing and Urban Development (HUD) that serves as the comprehensive housing affordability strategy, community development plan, and submission for funding under the following federal formula grant programs: </a:t>
            </a:r>
          </a:p>
          <a:p>
            <a:pPr marL="285750" indent="-285750" eaLnBrk="1" hangingPunct="1">
              <a:spcBef>
                <a:spcPct val="0"/>
              </a:spcBef>
              <a:buClrTx/>
              <a:buSzTx/>
              <a:buFont typeface="Wingdings" panose="05000000000000000000" pitchFamily="2" charset="2"/>
              <a:buChar char="§"/>
            </a:pPr>
            <a:endParaRPr lang="en-US" altLang="en-US" sz="1400" dirty="0">
              <a:solidFill>
                <a:schemeClr val="bg1"/>
              </a:solidFill>
              <a:latin typeface="+mn-lt"/>
            </a:endParaRPr>
          </a:p>
          <a:p>
            <a:pPr marL="285750" indent="-285750" eaLnBrk="1" hangingPunct="1">
              <a:spcBef>
                <a:spcPct val="0"/>
              </a:spcBef>
              <a:buClrTx/>
              <a:buSzTx/>
              <a:buFont typeface="Wingdings" panose="05000000000000000000" pitchFamily="2" charset="2"/>
              <a:buChar char="§"/>
            </a:pPr>
            <a:r>
              <a:rPr lang="en-US" altLang="en-US" sz="1400" dirty="0">
                <a:solidFill>
                  <a:schemeClr val="bg1"/>
                </a:solidFill>
                <a:latin typeface="+mn-lt"/>
              </a:rPr>
              <a:t>Community Development Block Grant </a:t>
            </a:r>
            <a:r>
              <a:rPr lang="en-US" altLang="en-US" sz="1400" b="1" dirty="0">
                <a:solidFill>
                  <a:schemeClr val="bg1"/>
                </a:solidFill>
                <a:latin typeface="+mn-lt"/>
              </a:rPr>
              <a:t>(CDBG) </a:t>
            </a:r>
            <a:r>
              <a:rPr lang="en-US" altLang="en-US" sz="1400" dirty="0">
                <a:solidFill>
                  <a:schemeClr val="bg1"/>
                </a:solidFill>
                <a:latin typeface="+mn-lt"/>
              </a:rPr>
              <a:t>Program</a:t>
            </a:r>
          </a:p>
          <a:p>
            <a:pPr marL="285750" indent="-285750" eaLnBrk="1" hangingPunct="1">
              <a:spcBef>
                <a:spcPct val="0"/>
              </a:spcBef>
              <a:buClrTx/>
              <a:buSzTx/>
              <a:buFont typeface="Wingdings" panose="05000000000000000000" pitchFamily="2" charset="2"/>
              <a:buChar char="§"/>
            </a:pPr>
            <a:r>
              <a:rPr lang="en-US" altLang="en-US" sz="1400" dirty="0">
                <a:solidFill>
                  <a:schemeClr val="bg1"/>
                </a:solidFill>
                <a:latin typeface="+mn-lt"/>
              </a:rPr>
              <a:t>HOME Investments Partnership Program </a:t>
            </a:r>
            <a:r>
              <a:rPr lang="en-US" altLang="en-US" sz="1400" b="1" dirty="0">
                <a:solidFill>
                  <a:schemeClr val="bg1"/>
                </a:solidFill>
                <a:latin typeface="+mn-lt"/>
              </a:rPr>
              <a:t>(HOME) </a:t>
            </a:r>
          </a:p>
          <a:p>
            <a:pPr marL="285750" indent="-285750" eaLnBrk="1" hangingPunct="1">
              <a:spcBef>
                <a:spcPct val="0"/>
              </a:spcBef>
              <a:buClrTx/>
              <a:buSzTx/>
              <a:buFont typeface="Wingdings" panose="05000000000000000000" pitchFamily="2" charset="2"/>
              <a:buChar char="§"/>
            </a:pPr>
            <a:r>
              <a:rPr lang="en-US" altLang="en-US" sz="1400" dirty="0">
                <a:solidFill>
                  <a:schemeClr val="bg1"/>
                </a:solidFill>
                <a:latin typeface="+mn-lt"/>
              </a:rPr>
              <a:t>Housing Opportunities for Persons with AIDS </a:t>
            </a:r>
            <a:r>
              <a:rPr lang="en-US" altLang="en-US" sz="1400" b="1" dirty="0">
                <a:solidFill>
                  <a:schemeClr val="bg1"/>
                </a:solidFill>
                <a:latin typeface="+mn-lt"/>
              </a:rPr>
              <a:t>(HOPWA) </a:t>
            </a:r>
            <a:r>
              <a:rPr lang="en-US" altLang="en-US" sz="1400" dirty="0">
                <a:solidFill>
                  <a:schemeClr val="bg1"/>
                </a:solidFill>
                <a:latin typeface="+mn-lt"/>
              </a:rPr>
              <a:t>Program </a:t>
            </a:r>
          </a:p>
          <a:p>
            <a:pPr marL="285750" indent="-285750" eaLnBrk="1" hangingPunct="1">
              <a:spcBef>
                <a:spcPct val="0"/>
              </a:spcBef>
              <a:buClrTx/>
              <a:buSzTx/>
              <a:buFont typeface="Wingdings" panose="05000000000000000000" pitchFamily="2" charset="2"/>
              <a:buChar char="§"/>
            </a:pPr>
            <a:endParaRPr lang="en-US" altLang="en-US" sz="1400" dirty="0">
              <a:solidFill>
                <a:schemeClr val="bg1"/>
              </a:solidFill>
              <a:latin typeface="+mn-lt"/>
            </a:endParaRPr>
          </a:p>
          <a:p>
            <a:pPr marL="285750" indent="-285750" eaLnBrk="1" hangingPunct="1">
              <a:spcBef>
                <a:spcPct val="0"/>
              </a:spcBef>
              <a:buClrTx/>
              <a:buSzTx/>
              <a:buFont typeface="Wingdings" panose="05000000000000000000" pitchFamily="2" charset="2"/>
              <a:buChar char="§"/>
            </a:pPr>
            <a:r>
              <a:rPr lang="en-US" altLang="en-US" sz="1400" dirty="0">
                <a:solidFill>
                  <a:schemeClr val="bg1"/>
                </a:solidFill>
                <a:latin typeface="+mn-lt"/>
              </a:rPr>
              <a:t>The Consolidated Plan is carried out through an annual </a:t>
            </a:r>
            <a:r>
              <a:rPr lang="en-US" altLang="en-US" sz="1400" b="1" dirty="0">
                <a:solidFill>
                  <a:schemeClr val="bg1"/>
                </a:solidFill>
                <a:latin typeface="+mn-lt"/>
              </a:rPr>
              <a:t>Action Plan </a:t>
            </a:r>
            <a:r>
              <a:rPr lang="en-US" altLang="en-US" sz="1400" dirty="0">
                <a:solidFill>
                  <a:schemeClr val="bg1"/>
                </a:solidFill>
                <a:latin typeface="+mn-lt"/>
              </a:rPr>
              <a:t>which provides a concise summary of the activities, projects, and specific federal and non-federal resources that will be used each year. </a:t>
            </a:r>
          </a:p>
          <a:p>
            <a:pPr marL="285750" indent="-285750" eaLnBrk="1" hangingPunct="1">
              <a:spcBef>
                <a:spcPct val="0"/>
              </a:spcBef>
              <a:buClrTx/>
              <a:buSzTx/>
              <a:buFont typeface="Wingdings" panose="05000000000000000000" pitchFamily="2" charset="2"/>
              <a:buChar char="§"/>
            </a:pPr>
            <a:endParaRPr lang="en-US" altLang="en-US" sz="1400" dirty="0">
              <a:solidFill>
                <a:schemeClr val="bg1"/>
              </a:solidFill>
              <a:latin typeface="+mn-lt"/>
            </a:endParaRPr>
          </a:p>
          <a:p>
            <a:pPr marL="285750" indent="-285750" eaLnBrk="1" hangingPunct="1">
              <a:spcBef>
                <a:spcPct val="0"/>
              </a:spcBef>
              <a:buClrTx/>
              <a:buSzTx/>
              <a:buFont typeface="Wingdings" panose="05000000000000000000" pitchFamily="2" charset="2"/>
              <a:buChar char="§"/>
            </a:pPr>
            <a:r>
              <a:rPr lang="en-US" altLang="en-US" sz="1400" dirty="0">
                <a:solidFill>
                  <a:schemeClr val="bg1"/>
                </a:solidFill>
                <a:latin typeface="+mn-lt"/>
              </a:rPr>
              <a:t>This plan covers the activities that will be undertaken during the FY 2023 program year  </a:t>
            </a:r>
            <a:r>
              <a:rPr lang="en-US" altLang="en-US" sz="1400" b="1" dirty="0">
                <a:solidFill>
                  <a:schemeClr val="bg1"/>
                </a:solidFill>
                <a:latin typeface="+mn-lt"/>
              </a:rPr>
              <a:t>October 1, 2023 – September 30, 2024. </a:t>
            </a:r>
          </a:p>
          <a:p>
            <a:pPr eaLnBrk="1" hangingPunct="1">
              <a:spcBef>
                <a:spcPct val="0"/>
              </a:spcBef>
              <a:buClrTx/>
              <a:buSzTx/>
              <a:buFontTx/>
              <a:buNone/>
            </a:pPr>
            <a:endParaRPr lang="en-US" altLang="en-US" sz="1400" dirty="0"/>
          </a:p>
          <a:p>
            <a:pPr eaLnBrk="1" hangingPunct="1">
              <a:spcBef>
                <a:spcPct val="0"/>
              </a:spcBef>
              <a:buClrTx/>
              <a:buSzTx/>
              <a:buFontTx/>
              <a:buNone/>
            </a:pPr>
            <a:endParaRPr lang="en-US" altLang="en-US" sz="1400" dirty="0"/>
          </a:p>
          <a:p>
            <a:pPr eaLnBrk="1" hangingPunct="1">
              <a:spcBef>
                <a:spcPct val="0"/>
              </a:spcBef>
              <a:buClrTx/>
              <a:buSzTx/>
              <a:buFontTx/>
              <a:buNone/>
            </a:pPr>
            <a:endParaRPr lang="en-US" altLang="en-US" sz="1400" dirty="0"/>
          </a:p>
          <a:p>
            <a:pPr eaLnBrk="1" hangingPunct="1">
              <a:spcBef>
                <a:spcPct val="0"/>
              </a:spcBef>
              <a:buClrTx/>
              <a:buSzTx/>
              <a:buFontTx/>
              <a:buNone/>
            </a:pPr>
            <a:endParaRPr lang="en-US" altLang="en-US" sz="1600" dirty="0"/>
          </a:p>
          <a:p>
            <a:pPr eaLnBrk="1" hangingPunct="1">
              <a:spcBef>
                <a:spcPct val="0"/>
              </a:spcBef>
              <a:buClrTx/>
              <a:buSzTx/>
              <a:buFontTx/>
              <a:buNone/>
            </a:pPr>
            <a:endParaRPr lang="en-US" altLang="en-US" sz="1600" dirty="0"/>
          </a:p>
        </p:txBody>
      </p:sp>
      <p:pic>
        <p:nvPicPr>
          <p:cNvPr id="5" name="Picture 4">
            <a:extLst>
              <a:ext uri="{FF2B5EF4-FFF2-40B4-BE49-F238E27FC236}">
                <a16:creationId xmlns:a16="http://schemas.microsoft.com/office/drawing/2014/main" id="{A331D29D-C4AF-4208-AE96-94F7E991BC60}"/>
              </a:ext>
            </a:extLst>
          </p:cNvPr>
          <p:cNvPicPr>
            <a:picLocks noChangeAspect="1"/>
          </p:cNvPicPr>
          <p:nvPr/>
        </p:nvPicPr>
        <p:blipFill>
          <a:blip r:embed="rId3"/>
          <a:stretch>
            <a:fillRect/>
          </a:stretch>
        </p:blipFill>
        <p:spPr>
          <a:xfrm>
            <a:off x="4894219" y="1316844"/>
            <a:ext cx="3487781" cy="4504018"/>
          </a:xfrm>
          <a:prstGeom prst="rect">
            <a:avLst/>
          </a:prstGeom>
        </p:spPr>
      </p:pic>
    </p:spTree>
    <p:extLst>
      <p:ext uri="{BB962C8B-B14F-4D97-AF65-F5344CB8AC3E}">
        <p14:creationId xmlns:p14="http://schemas.microsoft.com/office/powerpoint/2010/main" val="255244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3" descr="Father bonding with disabled daughter">
            <a:extLst>
              <a:ext uri="{FF2B5EF4-FFF2-40B4-BE49-F238E27FC236}">
                <a16:creationId xmlns:a16="http://schemas.microsoft.com/office/drawing/2014/main" id="{2F20D5F6-0793-4D26-8FDD-9C620C6810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36" r="7332" b="2"/>
          <a:stretch/>
        </p:blipFill>
        <p:spPr>
          <a:xfrm>
            <a:off x="-2285" y="10"/>
            <a:ext cx="9143999" cy="6857990"/>
          </a:xfrm>
          <a:prstGeom prst="rect">
            <a:avLst/>
          </a:prstGeom>
        </p:spPr>
      </p:pic>
      <p:sp>
        <p:nvSpPr>
          <p:cNvPr id="23" name="Rectangle 2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3080A3B-1F15-427F-8A1B-A9EA8780D0F9}"/>
              </a:ext>
            </a:extLst>
          </p:cNvPr>
          <p:cNvSpPr txBox="1"/>
          <p:nvPr/>
        </p:nvSpPr>
        <p:spPr>
          <a:xfrm>
            <a:off x="2786158" y="1289966"/>
            <a:ext cx="5200113" cy="1611260"/>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p>
            <a:pPr algn="ctr">
              <a:lnSpc>
                <a:spcPct val="90000"/>
              </a:lnSpc>
              <a:spcBef>
                <a:spcPct val="0"/>
              </a:spcBef>
              <a:spcAft>
                <a:spcPts val="600"/>
              </a:spcAft>
            </a:pPr>
            <a:r>
              <a:rPr lang="en-US" sz="4500" b="1" dirty="0">
                <a:solidFill>
                  <a:srgbClr val="FFFFFF"/>
                </a:solidFill>
                <a:effectLst>
                  <a:outerShdw blurRad="50800" dist="38100" dir="2700000" algn="tl" rotWithShape="0">
                    <a:prstClr val="black">
                      <a:alpha val="40000"/>
                    </a:prstClr>
                  </a:outerShdw>
                </a:effectLst>
                <a:latin typeface="+mj-lt"/>
                <a:ea typeface="+mj-ea"/>
                <a:cs typeface="+mj-cs"/>
              </a:rPr>
              <a:t>FY 2021/22 Accomplishments</a:t>
            </a:r>
          </a:p>
        </p:txBody>
      </p:sp>
    </p:spTree>
    <p:extLst>
      <p:ext uri="{BB962C8B-B14F-4D97-AF65-F5344CB8AC3E}">
        <p14:creationId xmlns:p14="http://schemas.microsoft.com/office/powerpoint/2010/main" val="3946671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0E6A7-F0D9-4009-A6F7-F97FB4CF090F}"/>
              </a:ext>
            </a:extLst>
          </p:cNvPr>
          <p:cNvSpPr>
            <a:spLocks noGrp="1"/>
          </p:cNvSpPr>
          <p:nvPr>
            <p:ph type="title"/>
          </p:nvPr>
        </p:nvSpPr>
        <p:spPr/>
        <p:txBody>
          <a:bodyPr/>
          <a:lstStyle/>
          <a:p>
            <a:r>
              <a:rPr lang="en-US" dirty="0">
                <a:latin typeface="+mn-lt"/>
              </a:rPr>
              <a:t>Summary of Annual Performance Report</a:t>
            </a:r>
          </a:p>
        </p:txBody>
      </p:sp>
      <p:sp>
        <p:nvSpPr>
          <p:cNvPr id="3" name="Text Placeholder 2">
            <a:extLst>
              <a:ext uri="{FF2B5EF4-FFF2-40B4-BE49-F238E27FC236}">
                <a16:creationId xmlns:a16="http://schemas.microsoft.com/office/drawing/2014/main" id="{33C82BD1-4C8D-4C79-BF3B-6C9CCFA8E1DE}"/>
              </a:ext>
            </a:extLst>
          </p:cNvPr>
          <p:cNvSpPr>
            <a:spLocks noGrp="1"/>
          </p:cNvSpPr>
          <p:nvPr>
            <p:ph type="body" sz="quarter" idx="10"/>
          </p:nvPr>
        </p:nvSpPr>
        <p:spPr>
          <a:ln>
            <a:noFill/>
          </a:ln>
        </p:spPr>
        <p:txBody>
          <a:bodyPr/>
          <a:lstStyle/>
          <a:p>
            <a:pPr marL="0" indent="0">
              <a:buNone/>
            </a:pPr>
            <a:r>
              <a:rPr lang="en-US" b="1" dirty="0">
                <a:latin typeface="+mj-lt"/>
              </a:rPr>
              <a:t>FY 21-22 Goals/Objectives</a:t>
            </a:r>
          </a:p>
          <a:p>
            <a:pPr lvl="1">
              <a:buFont typeface="Arial" panose="020B0604020202020204" pitchFamily="34" charset="0"/>
              <a:buChar char="•"/>
            </a:pPr>
            <a:r>
              <a:rPr lang="en-US" dirty="0">
                <a:latin typeface="+mj-lt"/>
              </a:rPr>
              <a:t>Affordable Housing</a:t>
            </a:r>
          </a:p>
          <a:p>
            <a:pPr lvl="1">
              <a:buFont typeface="Arial" panose="020B0604020202020204" pitchFamily="34" charset="0"/>
              <a:buChar char="•"/>
            </a:pPr>
            <a:r>
              <a:rPr lang="en-US" dirty="0">
                <a:latin typeface="+mj-lt"/>
              </a:rPr>
              <a:t>Homelessness Assistance and Public Services</a:t>
            </a:r>
          </a:p>
          <a:p>
            <a:pPr lvl="1">
              <a:buFont typeface="Arial" panose="020B0604020202020204" pitchFamily="34" charset="0"/>
              <a:buChar char="•"/>
            </a:pPr>
            <a:r>
              <a:rPr lang="en-US" dirty="0">
                <a:latin typeface="+mj-lt"/>
              </a:rPr>
              <a:t>Public Facilities and Infrastructure</a:t>
            </a:r>
          </a:p>
          <a:p>
            <a:pPr marL="0" indent="0">
              <a:buNone/>
            </a:pPr>
            <a:r>
              <a:rPr lang="en-US" b="1" dirty="0">
                <a:latin typeface="+mj-lt"/>
              </a:rPr>
              <a:t>Resources and Investments</a:t>
            </a:r>
          </a:p>
          <a:p>
            <a:pPr marL="0" indent="0">
              <a:buNone/>
            </a:pPr>
            <a:endParaRPr lang="en-US" dirty="0"/>
          </a:p>
        </p:txBody>
      </p:sp>
      <p:graphicFrame>
        <p:nvGraphicFramePr>
          <p:cNvPr id="4" name="Table 4">
            <a:extLst>
              <a:ext uri="{FF2B5EF4-FFF2-40B4-BE49-F238E27FC236}">
                <a16:creationId xmlns:a16="http://schemas.microsoft.com/office/drawing/2014/main" id="{F8DED697-EFFA-4EF8-8D25-9185CA2B53BD}"/>
              </a:ext>
            </a:extLst>
          </p:cNvPr>
          <p:cNvGraphicFramePr>
            <a:graphicFrameLocks noGrp="1"/>
          </p:cNvGraphicFramePr>
          <p:nvPr>
            <p:extLst>
              <p:ext uri="{D42A27DB-BD31-4B8C-83A1-F6EECF244321}">
                <p14:modId xmlns:p14="http://schemas.microsoft.com/office/powerpoint/2010/main" val="3910243931"/>
              </p:ext>
            </p:extLst>
          </p:nvPr>
        </p:nvGraphicFramePr>
        <p:xfrm>
          <a:off x="1632283" y="3514558"/>
          <a:ext cx="6096000" cy="2865120"/>
        </p:xfrm>
        <a:graphic>
          <a:graphicData uri="http://schemas.openxmlformats.org/drawingml/2006/table">
            <a:tbl>
              <a:tblPr firstRow="1" bandRow="1">
                <a:tableStyleId>{D113A9D2-9D6B-4929-AA2D-F23B5EE8CBE7}</a:tableStyleId>
              </a:tblPr>
              <a:tblGrid>
                <a:gridCol w="2032000">
                  <a:extLst>
                    <a:ext uri="{9D8B030D-6E8A-4147-A177-3AD203B41FA5}">
                      <a16:colId xmlns:a16="http://schemas.microsoft.com/office/drawing/2014/main" val="2514605753"/>
                    </a:ext>
                  </a:extLst>
                </a:gridCol>
                <a:gridCol w="2032000">
                  <a:extLst>
                    <a:ext uri="{9D8B030D-6E8A-4147-A177-3AD203B41FA5}">
                      <a16:colId xmlns:a16="http://schemas.microsoft.com/office/drawing/2014/main" val="2869986143"/>
                    </a:ext>
                  </a:extLst>
                </a:gridCol>
                <a:gridCol w="2032000">
                  <a:extLst>
                    <a:ext uri="{9D8B030D-6E8A-4147-A177-3AD203B41FA5}">
                      <a16:colId xmlns:a16="http://schemas.microsoft.com/office/drawing/2014/main" val="1814881957"/>
                    </a:ext>
                  </a:extLst>
                </a:gridCol>
              </a:tblGrid>
              <a:tr h="370840">
                <a:tc>
                  <a:txBody>
                    <a:bodyPr/>
                    <a:lstStyle/>
                    <a:p>
                      <a:pPr algn="ctr"/>
                      <a:r>
                        <a:rPr lang="en-US" b="0" dirty="0"/>
                        <a:t>Program</a:t>
                      </a:r>
                    </a:p>
                  </a:txBody>
                  <a:tcPr anchor="ctr">
                    <a:lnB w="12700" cap="flat" cmpd="sng" algn="ctr">
                      <a:solidFill>
                        <a:schemeClr val="bg1"/>
                      </a:solidFill>
                      <a:prstDash val="solid"/>
                      <a:round/>
                      <a:headEnd type="none" w="med" len="med"/>
                      <a:tailEnd type="none" w="med" len="med"/>
                    </a:lnB>
                  </a:tcPr>
                </a:tc>
                <a:tc>
                  <a:txBody>
                    <a:bodyPr/>
                    <a:lstStyle/>
                    <a:p>
                      <a:pPr algn="ctr"/>
                      <a:r>
                        <a:rPr lang="en-US" b="0" dirty="0"/>
                        <a:t>Resources Made Available</a:t>
                      </a:r>
                    </a:p>
                  </a:txBody>
                  <a:tcPr anchor="ctr">
                    <a:lnB w="12700" cap="flat" cmpd="sng" algn="ctr">
                      <a:solidFill>
                        <a:schemeClr val="bg1"/>
                      </a:solidFill>
                      <a:prstDash val="solid"/>
                      <a:round/>
                      <a:headEnd type="none" w="med" len="med"/>
                      <a:tailEnd type="none" w="med" len="med"/>
                    </a:lnB>
                  </a:tcPr>
                </a:tc>
                <a:tc>
                  <a:txBody>
                    <a:bodyPr/>
                    <a:lstStyle/>
                    <a:p>
                      <a:pPr algn="ctr"/>
                      <a:r>
                        <a:rPr lang="en-US" b="0" dirty="0"/>
                        <a:t>Expenditures during FY 2021-22*</a:t>
                      </a:r>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18105609"/>
                  </a:ext>
                </a:extLst>
              </a:tr>
              <a:tr h="370840">
                <a:tc>
                  <a:txBody>
                    <a:bodyPr/>
                    <a:lstStyle/>
                    <a:p>
                      <a:r>
                        <a:rPr lang="en-US" dirty="0">
                          <a:solidFill>
                            <a:schemeClr val="bg1"/>
                          </a:solidFill>
                        </a:rPr>
                        <a:t>CDBG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bg1"/>
                          </a:solidFill>
                        </a:rPr>
                        <a:t>$1,023,448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bg1"/>
                          </a:solidFill>
                        </a:rPr>
                        <a:t>$2,013,111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8611272"/>
                  </a:ext>
                </a:extLst>
              </a:tr>
              <a:tr h="370840">
                <a:tc>
                  <a:txBody>
                    <a:bodyPr/>
                    <a:lstStyle/>
                    <a:p>
                      <a:r>
                        <a:rPr lang="en-US" dirty="0">
                          <a:solidFill>
                            <a:schemeClr val="bg1"/>
                          </a:solidFill>
                        </a:rPr>
                        <a:t>CDBG-CV</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bg1"/>
                          </a:solidFill>
                        </a:rPr>
                        <a:t>$1,024,024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bg1"/>
                          </a:solidFill>
                        </a:rPr>
                        <a:t>$99,209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49374388"/>
                  </a:ext>
                </a:extLst>
              </a:tr>
              <a:tr h="370840">
                <a:tc>
                  <a:txBody>
                    <a:bodyPr/>
                    <a:lstStyle/>
                    <a:p>
                      <a:r>
                        <a:rPr lang="en-US" dirty="0">
                          <a:solidFill>
                            <a:schemeClr val="bg1"/>
                          </a:solidFill>
                        </a:rPr>
                        <a:t>HOME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bg1"/>
                          </a:solidFill>
                        </a:rPr>
                        <a:t>$478,968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bg1"/>
                          </a:solidFill>
                        </a:rPr>
                        <a:t>$64,896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68423829"/>
                  </a:ext>
                </a:extLst>
              </a:tr>
              <a:tr h="370840">
                <a:tc>
                  <a:txBody>
                    <a:bodyPr/>
                    <a:lstStyle/>
                    <a:p>
                      <a:r>
                        <a:rPr lang="en-US" dirty="0">
                          <a:solidFill>
                            <a:schemeClr val="bg1"/>
                          </a:solidFill>
                        </a:rPr>
                        <a:t>HOPWA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bg1"/>
                          </a:solidFill>
                        </a:rPr>
                        <a:t>$3,202,608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bg1"/>
                          </a:solidFill>
                        </a:rPr>
                        <a:t>$2,995,337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66564352"/>
                  </a:ext>
                </a:extLst>
              </a:tr>
              <a:tr h="370840">
                <a:tc>
                  <a:txBody>
                    <a:bodyPr/>
                    <a:lstStyle/>
                    <a:p>
                      <a:r>
                        <a:rPr lang="en-US" dirty="0">
                          <a:solidFill>
                            <a:schemeClr val="bg1"/>
                          </a:solidFill>
                        </a:rPr>
                        <a:t>HOPWA-CV</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bg1"/>
                          </a:solidFill>
                        </a:rPr>
                        <a:t>$447,166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bg1"/>
                          </a:solidFill>
                        </a:rPr>
                        <a:t>$300,805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85156268"/>
                  </a:ext>
                </a:extLst>
              </a:tr>
              <a:tr h="370840">
                <a:tc>
                  <a:txBody>
                    <a:bodyPr/>
                    <a:lstStyle/>
                    <a:p>
                      <a:r>
                        <a:rPr lang="en-US" b="1" dirty="0">
                          <a:solidFill>
                            <a:schemeClr val="bg1"/>
                          </a:solidFill>
                        </a:rPr>
                        <a:t>TOTAL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b="1" dirty="0">
                          <a:solidFill>
                            <a:schemeClr val="bg1"/>
                          </a:solidFill>
                        </a:rPr>
                        <a:t>$6,176,214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b="1" dirty="0">
                          <a:solidFill>
                            <a:schemeClr val="bg1"/>
                          </a:solidFill>
                        </a:rPr>
                        <a:t>$5,473,358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11716940"/>
                  </a:ext>
                </a:extLst>
              </a:tr>
            </a:tbl>
          </a:graphicData>
        </a:graphic>
      </p:graphicFrame>
      <p:sp>
        <p:nvSpPr>
          <p:cNvPr id="8" name="TextBox 7">
            <a:extLst>
              <a:ext uri="{FF2B5EF4-FFF2-40B4-BE49-F238E27FC236}">
                <a16:creationId xmlns:a16="http://schemas.microsoft.com/office/drawing/2014/main" id="{4AD29499-7EA1-4E7B-89AC-5E567EDEB016}"/>
              </a:ext>
            </a:extLst>
          </p:cNvPr>
          <p:cNvSpPr txBox="1"/>
          <p:nvPr/>
        </p:nvSpPr>
        <p:spPr>
          <a:xfrm>
            <a:off x="593558" y="6377892"/>
            <a:ext cx="8422106" cy="369332"/>
          </a:xfrm>
          <a:prstGeom prst="rect">
            <a:avLst/>
          </a:prstGeom>
          <a:noFill/>
        </p:spPr>
        <p:txBody>
          <a:bodyPr wrap="square" rtlCol="0">
            <a:spAutoFit/>
          </a:bodyPr>
          <a:lstStyle/>
          <a:p>
            <a:r>
              <a:rPr lang="en-US" dirty="0">
                <a:solidFill>
                  <a:schemeClr val="bg1"/>
                </a:solidFill>
              </a:rPr>
              <a:t>* Includes expenditures of funds from prior year resources and/or program income</a:t>
            </a:r>
          </a:p>
        </p:txBody>
      </p:sp>
    </p:spTree>
    <p:extLst>
      <p:ext uri="{BB962C8B-B14F-4D97-AF65-F5344CB8AC3E}">
        <p14:creationId xmlns:p14="http://schemas.microsoft.com/office/powerpoint/2010/main" val="3816416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C82BD1-4C8D-4C79-BF3B-6C9CCFA8E1DE}"/>
              </a:ext>
            </a:extLst>
          </p:cNvPr>
          <p:cNvSpPr>
            <a:spLocks noGrp="1"/>
          </p:cNvSpPr>
          <p:nvPr>
            <p:ph type="body" sz="quarter" idx="10"/>
          </p:nvPr>
        </p:nvSpPr>
        <p:spPr>
          <a:xfrm>
            <a:off x="-154108" y="934719"/>
            <a:ext cx="4877939" cy="2514602"/>
          </a:xfrm>
        </p:spPr>
        <p:txBody>
          <a:bodyPr vert="horz" lIns="91440" tIns="45720" rIns="91440" bIns="45720" rtlCol="0">
            <a:normAutofit fontScale="92500" lnSpcReduction="20000"/>
          </a:bodyPr>
          <a:lstStyle/>
          <a:p>
            <a:pPr indent="-228600">
              <a:lnSpc>
                <a:spcPct val="90000"/>
              </a:lnSpc>
            </a:pPr>
            <a:r>
              <a:rPr lang="en-US" sz="2600" dirty="0">
                <a:solidFill>
                  <a:schemeClr val="tx1"/>
                </a:solidFill>
                <a:latin typeface="+mn-lt"/>
                <a:ea typeface="+mn-ea"/>
                <a:cs typeface="+mn-cs"/>
              </a:rPr>
              <a:t>Rental assistance and supportive services to 226 extremely low, very low, and low-income, special-needs households (HOPWA)</a:t>
            </a:r>
          </a:p>
          <a:p>
            <a:pPr indent="-228600">
              <a:lnSpc>
                <a:spcPct val="90000"/>
              </a:lnSpc>
            </a:pPr>
            <a:r>
              <a:rPr lang="en-US" sz="2600" dirty="0">
                <a:solidFill>
                  <a:schemeClr val="tx1"/>
                </a:solidFill>
                <a:latin typeface="+mn-lt"/>
                <a:ea typeface="+mn-ea"/>
                <a:cs typeface="+mn-cs"/>
              </a:rPr>
              <a:t>Permanent housing placement, rent/mortgage and utility assistance, and hotel/motel leasing for 45 individuals (HOPWA-CV)</a:t>
            </a:r>
          </a:p>
          <a:p>
            <a:pPr marL="514350" lvl="1" indent="0">
              <a:lnSpc>
                <a:spcPct val="90000"/>
              </a:lnSpc>
              <a:buNone/>
            </a:pPr>
            <a:endParaRPr lang="en-US" sz="2600" dirty="0">
              <a:solidFill>
                <a:schemeClr val="tx1"/>
              </a:solidFill>
              <a:latin typeface="+mn-lt"/>
              <a:ea typeface="+mn-ea"/>
              <a:cs typeface="+mn-cs"/>
            </a:endParaRPr>
          </a:p>
          <a:p>
            <a:pPr indent="-228600">
              <a:lnSpc>
                <a:spcPct val="90000"/>
              </a:lnSpc>
            </a:pPr>
            <a:endParaRPr lang="en-US" dirty="0">
              <a:solidFill>
                <a:schemeClr val="tx1"/>
              </a:solidFill>
              <a:latin typeface="+mn-lt"/>
              <a:ea typeface="+mn-ea"/>
              <a:cs typeface="+mn-cs"/>
            </a:endParaRPr>
          </a:p>
        </p:txBody>
      </p:sp>
      <p:pic>
        <p:nvPicPr>
          <p:cNvPr id="12" name="Picture 11">
            <a:extLst>
              <a:ext uri="{FF2B5EF4-FFF2-40B4-BE49-F238E27FC236}">
                <a16:creationId xmlns:a16="http://schemas.microsoft.com/office/drawing/2014/main" id="{74A240DA-7B32-47C0-B748-155DC4D4D07D}"/>
              </a:ext>
            </a:extLst>
          </p:cNvPr>
          <p:cNvPicPr>
            <a:picLocks noChangeAspect="1"/>
          </p:cNvPicPr>
          <p:nvPr/>
        </p:nvPicPr>
        <p:blipFill rotWithShape="1">
          <a:blip r:embed="rId3"/>
          <a:srcRect b="3665"/>
          <a:stretch/>
        </p:blipFill>
        <p:spPr>
          <a:xfrm>
            <a:off x="303662" y="3316226"/>
            <a:ext cx="3962400" cy="3389374"/>
          </a:xfrm>
          <a:prstGeom prst="rect">
            <a:avLst/>
          </a:prstGeom>
        </p:spPr>
      </p:pic>
      <p:sp>
        <p:nvSpPr>
          <p:cNvPr id="17" name="Title 16">
            <a:extLst>
              <a:ext uri="{FF2B5EF4-FFF2-40B4-BE49-F238E27FC236}">
                <a16:creationId xmlns:a16="http://schemas.microsoft.com/office/drawing/2014/main" id="{9F03B814-5860-4BCC-94C8-C42FFF0E565E}"/>
              </a:ext>
            </a:extLst>
          </p:cNvPr>
          <p:cNvSpPr>
            <a:spLocks noGrp="1"/>
          </p:cNvSpPr>
          <p:nvPr>
            <p:ph type="title"/>
          </p:nvPr>
        </p:nvSpPr>
        <p:spPr/>
        <p:txBody>
          <a:bodyPr/>
          <a:lstStyle/>
          <a:p>
            <a:r>
              <a:rPr lang="en-US" sz="3600" dirty="0">
                <a:solidFill>
                  <a:schemeClr val="tx1"/>
                </a:solidFill>
                <a:latin typeface="+mj-lt"/>
              </a:rPr>
              <a:t>Housing Accomplishments</a:t>
            </a:r>
          </a:p>
        </p:txBody>
      </p:sp>
      <p:pic>
        <p:nvPicPr>
          <p:cNvPr id="20" name="Picture 19">
            <a:extLst>
              <a:ext uri="{FF2B5EF4-FFF2-40B4-BE49-F238E27FC236}">
                <a16:creationId xmlns:a16="http://schemas.microsoft.com/office/drawing/2014/main" id="{765DE7F4-2882-4327-8001-D54E422175D3}"/>
              </a:ext>
            </a:extLst>
          </p:cNvPr>
          <p:cNvPicPr>
            <a:picLocks noChangeAspect="1"/>
          </p:cNvPicPr>
          <p:nvPr/>
        </p:nvPicPr>
        <p:blipFill>
          <a:blip r:embed="rId4"/>
          <a:stretch>
            <a:fillRect/>
          </a:stretch>
        </p:blipFill>
        <p:spPr>
          <a:xfrm>
            <a:off x="4877939" y="878840"/>
            <a:ext cx="3962400" cy="2626360"/>
          </a:xfrm>
          <a:prstGeom prst="rect">
            <a:avLst/>
          </a:prstGeom>
        </p:spPr>
      </p:pic>
      <p:sp>
        <p:nvSpPr>
          <p:cNvPr id="28" name="TextBox 27">
            <a:extLst>
              <a:ext uri="{FF2B5EF4-FFF2-40B4-BE49-F238E27FC236}">
                <a16:creationId xmlns:a16="http://schemas.microsoft.com/office/drawing/2014/main" id="{62364D57-67FB-40A3-A6B5-A4126E974969}"/>
              </a:ext>
            </a:extLst>
          </p:cNvPr>
          <p:cNvSpPr txBox="1"/>
          <p:nvPr/>
        </p:nvSpPr>
        <p:spPr>
          <a:xfrm>
            <a:off x="4552819" y="3621679"/>
            <a:ext cx="4612640" cy="3083921"/>
          </a:xfrm>
          <a:prstGeom prst="rect">
            <a:avLst/>
          </a:prstGeom>
          <a:noFill/>
        </p:spPr>
        <p:txBody>
          <a:bodyPr wrap="square" rtlCol="0">
            <a:spAutoFit/>
          </a:bodyPr>
          <a:lstStyle/>
          <a:p>
            <a:pPr indent="-228600">
              <a:lnSpc>
                <a:spcPct val="90000"/>
              </a:lnSpc>
            </a:pPr>
            <a:r>
              <a:rPr lang="en-US" sz="2400" u="sng" dirty="0">
                <a:solidFill>
                  <a:schemeClr val="tx1"/>
                </a:solidFill>
                <a:latin typeface="+mn-lt"/>
                <a:ea typeface="+mn-ea"/>
                <a:cs typeface="+mn-cs"/>
              </a:rPr>
              <a:t>Rental projects underway</a:t>
            </a:r>
          </a:p>
          <a:p>
            <a:pPr marL="114300" indent="-342900">
              <a:lnSpc>
                <a:spcPct val="90000"/>
              </a:lnSpc>
              <a:buFont typeface="Arial" panose="020B0604020202020204" pitchFamily="34" charset="0"/>
              <a:buChar char="•"/>
            </a:pPr>
            <a:r>
              <a:rPr lang="en-US" sz="2400" dirty="0">
                <a:solidFill>
                  <a:schemeClr val="tx1"/>
                </a:solidFill>
                <a:latin typeface="+mn-lt"/>
                <a:ea typeface="+mn-ea"/>
                <a:cs typeface="+mn-cs"/>
              </a:rPr>
              <a:t>Flagler Station: 94 units (HTF)</a:t>
            </a:r>
          </a:p>
          <a:p>
            <a:pPr marL="114300" indent="-342900">
              <a:lnSpc>
                <a:spcPct val="90000"/>
              </a:lnSpc>
              <a:buFont typeface="Arial" panose="020B0604020202020204" pitchFamily="34" charset="0"/>
              <a:buChar char="•"/>
            </a:pPr>
            <a:r>
              <a:rPr lang="en-US" sz="2400" dirty="0">
                <a:solidFill>
                  <a:schemeClr val="tx1"/>
                </a:solidFill>
                <a:latin typeface="+mn-lt"/>
                <a:ea typeface="+mn-ea"/>
                <a:cs typeface="+mn-cs"/>
              </a:rPr>
              <a:t>The Grand: 206 WFH units</a:t>
            </a:r>
          </a:p>
          <a:p>
            <a:pPr>
              <a:lnSpc>
                <a:spcPct val="90000"/>
              </a:lnSpc>
            </a:pPr>
            <a:r>
              <a:rPr lang="en-US" sz="2400" dirty="0"/>
              <a:t>    </a:t>
            </a:r>
            <a:r>
              <a:rPr lang="en-US" sz="2400" dirty="0">
                <a:solidFill>
                  <a:schemeClr val="tx1"/>
                </a:solidFill>
                <a:latin typeface="+mn-lt"/>
                <a:ea typeface="+mn-ea"/>
                <a:cs typeface="+mn-cs"/>
              </a:rPr>
              <a:t> (309 units total)( (HTF/CRA)</a:t>
            </a:r>
          </a:p>
          <a:p>
            <a:pPr indent="-228600">
              <a:lnSpc>
                <a:spcPct val="90000"/>
              </a:lnSpc>
            </a:pPr>
            <a:endParaRPr lang="en-US" sz="2400" u="sng" dirty="0">
              <a:solidFill>
                <a:schemeClr val="tx1"/>
              </a:solidFill>
              <a:latin typeface="+mn-lt"/>
              <a:ea typeface="+mn-ea"/>
              <a:cs typeface="+mn-cs"/>
            </a:endParaRPr>
          </a:p>
          <a:p>
            <a:pPr indent="-228600">
              <a:lnSpc>
                <a:spcPct val="90000"/>
              </a:lnSpc>
            </a:pPr>
            <a:r>
              <a:rPr lang="en-US" sz="2400" u="sng" dirty="0">
                <a:solidFill>
                  <a:schemeClr val="tx1"/>
                </a:solidFill>
                <a:latin typeface="+mn-lt"/>
                <a:ea typeface="+mn-ea"/>
                <a:cs typeface="+mn-cs"/>
              </a:rPr>
              <a:t>Homeownership projects underway</a:t>
            </a:r>
          </a:p>
          <a:p>
            <a:pPr marL="457200" indent="-457200">
              <a:lnSpc>
                <a:spcPct val="90000"/>
              </a:lnSpc>
              <a:buFont typeface="Arial" panose="020B0604020202020204" pitchFamily="34" charset="0"/>
              <a:buChar char="•"/>
            </a:pPr>
            <a:r>
              <a:rPr lang="en-US" sz="2400" dirty="0">
                <a:solidFill>
                  <a:schemeClr val="tx1"/>
                </a:solidFill>
                <a:latin typeface="+mn-lt"/>
                <a:ea typeface="+mn-ea"/>
                <a:cs typeface="+mn-cs"/>
              </a:rPr>
              <a:t>Construction of 5 affordable single-family housing units (SHIP)</a:t>
            </a:r>
          </a:p>
        </p:txBody>
      </p:sp>
    </p:spTree>
    <p:extLst>
      <p:ext uri="{BB962C8B-B14F-4D97-AF65-F5344CB8AC3E}">
        <p14:creationId xmlns:p14="http://schemas.microsoft.com/office/powerpoint/2010/main" val="340766120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7E61C-8440-42C6-A84C-CD7B61E26E58}"/>
              </a:ext>
            </a:extLst>
          </p:cNvPr>
          <p:cNvSpPr>
            <a:spLocks noGrp="1"/>
          </p:cNvSpPr>
          <p:nvPr>
            <p:ph type="title"/>
          </p:nvPr>
        </p:nvSpPr>
        <p:spPr/>
        <p:txBody>
          <a:bodyPr/>
          <a:lstStyle/>
          <a:p>
            <a:r>
              <a:rPr lang="en-US" sz="3600" dirty="0">
                <a:latin typeface="+mj-lt"/>
              </a:rPr>
              <a:t>600-in-3 Initiative</a:t>
            </a:r>
          </a:p>
        </p:txBody>
      </p:sp>
      <p:pic>
        <p:nvPicPr>
          <p:cNvPr id="5" name="Picture 4">
            <a:extLst>
              <a:ext uri="{FF2B5EF4-FFF2-40B4-BE49-F238E27FC236}">
                <a16:creationId xmlns:a16="http://schemas.microsoft.com/office/drawing/2014/main" id="{7586162C-756E-4641-9732-9F59280DF292}"/>
              </a:ext>
            </a:extLst>
          </p:cNvPr>
          <p:cNvPicPr>
            <a:picLocks noChangeAspect="1"/>
          </p:cNvPicPr>
          <p:nvPr/>
        </p:nvPicPr>
        <p:blipFill rotWithShape="1">
          <a:blip r:embed="rId3"/>
          <a:srcRect l="1981" t="868" r="1080" b="2389"/>
          <a:stretch/>
        </p:blipFill>
        <p:spPr>
          <a:xfrm>
            <a:off x="74646" y="814490"/>
            <a:ext cx="6259980" cy="4437293"/>
          </a:xfrm>
          <a:prstGeom prst="rect">
            <a:avLst/>
          </a:prstGeom>
        </p:spPr>
      </p:pic>
      <p:pic>
        <p:nvPicPr>
          <p:cNvPr id="7" name="Picture 6" descr="Chart, bar chart&#10;&#10;Description automatically generated">
            <a:extLst>
              <a:ext uri="{FF2B5EF4-FFF2-40B4-BE49-F238E27FC236}">
                <a16:creationId xmlns:a16="http://schemas.microsoft.com/office/drawing/2014/main" id="{6C7886BA-AC54-4468-A038-CC47574AB6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9595" y="4642183"/>
            <a:ext cx="1155031" cy="609600"/>
          </a:xfrm>
          <a:prstGeom prst="rect">
            <a:avLst/>
          </a:prstGeom>
        </p:spPr>
      </p:pic>
      <p:sp>
        <p:nvSpPr>
          <p:cNvPr id="8" name="TextBox 7">
            <a:extLst>
              <a:ext uri="{FF2B5EF4-FFF2-40B4-BE49-F238E27FC236}">
                <a16:creationId xmlns:a16="http://schemas.microsoft.com/office/drawing/2014/main" id="{5586C916-7CA5-4764-ACF3-3707A0394C01}"/>
              </a:ext>
            </a:extLst>
          </p:cNvPr>
          <p:cNvSpPr txBox="1"/>
          <p:nvPr/>
        </p:nvSpPr>
        <p:spPr>
          <a:xfrm>
            <a:off x="660537" y="5251783"/>
            <a:ext cx="5850295" cy="1661993"/>
          </a:xfrm>
          <a:prstGeom prst="rect">
            <a:avLst/>
          </a:prstGeom>
          <a:noFill/>
        </p:spPr>
        <p:txBody>
          <a:bodyPr wrap="square" rtlCol="0">
            <a:spAutoFit/>
          </a:bodyPr>
          <a:lstStyle/>
          <a:p>
            <a:r>
              <a:rPr lang="en-US" sz="1700" dirty="0">
                <a:solidFill>
                  <a:schemeClr val="bg1"/>
                </a:solidFill>
              </a:rPr>
              <a:t>Various Funding Sources including:</a:t>
            </a:r>
          </a:p>
          <a:p>
            <a:pPr marL="742950" lvl="1" indent="-285750">
              <a:buFont typeface="Arial" panose="020B0604020202020204" pitchFamily="34" charset="0"/>
              <a:buChar char="•"/>
            </a:pPr>
            <a:r>
              <a:rPr lang="en-US" sz="1700" dirty="0">
                <a:solidFill>
                  <a:schemeClr val="bg1"/>
                </a:solidFill>
              </a:rPr>
              <a:t>HOME</a:t>
            </a:r>
          </a:p>
          <a:p>
            <a:pPr marL="742950" lvl="1" indent="-285750">
              <a:buFont typeface="Arial" panose="020B0604020202020204" pitchFamily="34" charset="0"/>
              <a:buChar char="•"/>
            </a:pPr>
            <a:r>
              <a:rPr lang="en-US" sz="1700" dirty="0">
                <a:solidFill>
                  <a:schemeClr val="bg1"/>
                </a:solidFill>
              </a:rPr>
              <a:t>SHIP</a:t>
            </a:r>
          </a:p>
          <a:p>
            <a:pPr marL="742950" lvl="1" indent="-285750">
              <a:buFont typeface="Arial" panose="020B0604020202020204" pitchFamily="34" charset="0"/>
              <a:buChar char="•"/>
            </a:pPr>
            <a:r>
              <a:rPr lang="en-US" sz="1700" dirty="0">
                <a:solidFill>
                  <a:schemeClr val="bg1"/>
                </a:solidFill>
              </a:rPr>
              <a:t>Local HTF</a:t>
            </a:r>
          </a:p>
          <a:p>
            <a:pPr marL="742950" lvl="1" indent="-285750">
              <a:buFont typeface="Arial" panose="020B0604020202020204" pitchFamily="34" charset="0"/>
              <a:buChar char="•"/>
            </a:pPr>
            <a:r>
              <a:rPr lang="en-US" sz="1700" dirty="0">
                <a:solidFill>
                  <a:schemeClr val="bg1"/>
                </a:solidFill>
              </a:rPr>
              <a:t>LIHTC</a:t>
            </a:r>
          </a:p>
          <a:p>
            <a:pPr marL="742950" lvl="1" indent="-285750">
              <a:buFont typeface="Arial" panose="020B0604020202020204" pitchFamily="34" charset="0"/>
              <a:buChar char="•"/>
            </a:pPr>
            <a:r>
              <a:rPr lang="en-US" sz="1700" dirty="0">
                <a:solidFill>
                  <a:schemeClr val="bg1"/>
                </a:solidFill>
              </a:rPr>
              <a:t>Developer Incentives</a:t>
            </a:r>
          </a:p>
        </p:txBody>
      </p:sp>
      <p:pic>
        <p:nvPicPr>
          <p:cNvPr id="12" name="Picture 11">
            <a:extLst>
              <a:ext uri="{FF2B5EF4-FFF2-40B4-BE49-F238E27FC236}">
                <a16:creationId xmlns:a16="http://schemas.microsoft.com/office/drawing/2014/main" id="{2E873CB7-7CFD-4B46-8242-53B9360151E9}"/>
              </a:ext>
            </a:extLst>
          </p:cNvPr>
          <p:cNvPicPr>
            <a:picLocks noChangeAspect="1"/>
          </p:cNvPicPr>
          <p:nvPr/>
        </p:nvPicPr>
        <p:blipFill>
          <a:blip r:embed="rId5"/>
          <a:stretch>
            <a:fillRect/>
          </a:stretch>
        </p:blipFill>
        <p:spPr>
          <a:xfrm>
            <a:off x="6510832" y="814490"/>
            <a:ext cx="2558522" cy="5943887"/>
          </a:xfrm>
          <a:prstGeom prst="rect">
            <a:avLst/>
          </a:prstGeom>
        </p:spPr>
      </p:pic>
    </p:spTree>
    <p:extLst>
      <p:ext uri="{BB962C8B-B14F-4D97-AF65-F5344CB8AC3E}">
        <p14:creationId xmlns:p14="http://schemas.microsoft.com/office/powerpoint/2010/main" val="3809750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992B5-E0A6-478D-8E37-4D657CD5A72C}"/>
              </a:ext>
            </a:extLst>
          </p:cNvPr>
          <p:cNvSpPr>
            <a:spLocks noGrp="1"/>
          </p:cNvSpPr>
          <p:nvPr>
            <p:ph type="title"/>
          </p:nvPr>
        </p:nvSpPr>
        <p:spPr>
          <a:xfrm>
            <a:off x="157514" y="23523"/>
            <a:ext cx="8229600" cy="1003897"/>
          </a:xfrm>
        </p:spPr>
        <p:txBody>
          <a:bodyPr/>
          <a:lstStyle/>
          <a:p>
            <a:r>
              <a:rPr lang="en-US" sz="2800" dirty="0">
                <a:latin typeface="+mj-lt"/>
              </a:rPr>
              <a:t>Homelessness/Public Service Accomplishments</a:t>
            </a:r>
          </a:p>
        </p:txBody>
      </p:sp>
      <p:sp>
        <p:nvSpPr>
          <p:cNvPr id="3" name="Text Placeholder 2">
            <a:extLst>
              <a:ext uri="{FF2B5EF4-FFF2-40B4-BE49-F238E27FC236}">
                <a16:creationId xmlns:a16="http://schemas.microsoft.com/office/drawing/2014/main" id="{99FE3E9C-BD1F-4780-A51E-B44796CED3C7}"/>
              </a:ext>
            </a:extLst>
          </p:cNvPr>
          <p:cNvSpPr>
            <a:spLocks noGrp="1"/>
          </p:cNvSpPr>
          <p:nvPr>
            <p:ph type="body" sz="quarter" idx="10"/>
          </p:nvPr>
        </p:nvSpPr>
        <p:spPr>
          <a:xfrm>
            <a:off x="157514" y="1021453"/>
            <a:ext cx="8643586" cy="4772984"/>
          </a:xfrm>
        </p:spPr>
        <p:txBody>
          <a:bodyPr/>
          <a:lstStyle/>
          <a:p>
            <a:r>
              <a:rPr lang="en-US" dirty="0">
                <a:latin typeface="+mj-lt"/>
              </a:rPr>
              <a:t>Vickers House/ HCD Community Services Division as of the end of calendar year 2021:</a:t>
            </a:r>
          </a:p>
          <a:p>
            <a:pPr lvl="1"/>
            <a:r>
              <a:rPr lang="en-US" sz="2000" b="1" i="0" u="none" strike="noStrike" baseline="0" dirty="0">
                <a:latin typeface="Calibri-Bold"/>
              </a:rPr>
              <a:t>118 </a:t>
            </a:r>
            <a:r>
              <a:rPr lang="en-US" sz="2000" b="0" i="0" u="none" strike="noStrike" baseline="0" dirty="0">
                <a:latin typeface="Calibri" panose="020F0502020204030204" pitchFamily="34" charset="0"/>
              </a:rPr>
              <a:t>individuals experiencing chronic homelessness were connected to housing.</a:t>
            </a:r>
          </a:p>
          <a:p>
            <a:pPr lvl="1"/>
            <a:r>
              <a:rPr lang="en-US" sz="2000" b="1" i="0" u="none" strike="noStrike" baseline="0" dirty="0">
                <a:latin typeface="Calibri-Bold"/>
              </a:rPr>
              <a:t>51 </a:t>
            </a:r>
            <a:r>
              <a:rPr lang="en-US" sz="2000" b="0" i="0" u="none" strike="noStrike" baseline="0" dirty="0">
                <a:latin typeface="Calibri" panose="020F0502020204030204" pitchFamily="34" charset="0"/>
              </a:rPr>
              <a:t>individuals experiencing chronic homelessness were reconnected with a loved one or family member.</a:t>
            </a:r>
          </a:p>
          <a:p>
            <a:pPr lvl="1"/>
            <a:r>
              <a:rPr lang="en-US" sz="2000" b="1" i="0" u="none" strike="noStrike" baseline="0" dirty="0">
                <a:latin typeface="Calibri-Bold"/>
              </a:rPr>
              <a:t>339 </a:t>
            </a:r>
            <a:r>
              <a:rPr lang="en-US" sz="2000" b="0" i="0" u="none" strike="noStrike" baseline="0" dirty="0">
                <a:latin typeface="Calibri" panose="020F0502020204030204" pitchFamily="34" charset="0"/>
              </a:rPr>
              <a:t>individuals were provided with referrals and access to mental health and substance abuse resources.</a:t>
            </a:r>
          </a:p>
          <a:p>
            <a:pPr lvl="1"/>
            <a:r>
              <a:rPr lang="en-US" sz="2000" b="1" i="0" u="none" strike="noStrike" baseline="0" dirty="0">
                <a:latin typeface="Calibri-Bold"/>
              </a:rPr>
              <a:t>96 </a:t>
            </a:r>
            <a:r>
              <a:rPr lang="en-US" sz="2000" b="0" i="0" u="none" strike="noStrike" baseline="0" dirty="0">
                <a:latin typeface="Calibri" panose="020F0502020204030204" pitchFamily="34" charset="0"/>
              </a:rPr>
              <a:t>local businesses and community groups were provided education and resources.</a:t>
            </a:r>
          </a:p>
          <a:p>
            <a:pPr lvl="1"/>
            <a:r>
              <a:rPr lang="en-US" sz="2000" b="1" i="0" u="none" strike="noStrike" baseline="0" dirty="0">
                <a:latin typeface="Calibri-Bold"/>
              </a:rPr>
              <a:t>348 </a:t>
            </a:r>
            <a:r>
              <a:rPr lang="en-US" sz="2000" b="0" i="0" u="none" strike="noStrike" baseline="0" dirty="0">
                <a:latin typeface="Calibri" panose="020F0502020204030204" pitchFamily="34" charset="0"/>
              </a:rPr>
              <a:t>requests for assistance were submitted and addressed through the City’s online Homeless Activity Reporter (HAR).</a:t>
            </a:r>
          </a:p>
          <a:p>
            <a:pPr lvl="1"/>
            <a:r>
              <a:rPr lang="en-US" sz="2000" b="1" i="0" u="none" strike="noStrike" baseline="0" dirty="0">
                <a:latin typeface="Calibri-Bold"/>
              </a:rPr>
              <a:t>2,393 </a:t>
            </a:r>
            <a:r>
              <a:rPr lang="en-US" sz="2000" b="0" i="0" u="none" strike="noStrike" baseline="0" dirty="0">
                <a:latin typeface="Calibri" panose="020F0502020204030204" pitchFamily="34" charset="0"/>
              </a:rPr>
              <a:t>engagements were conducted through city parks, neighborhoods and targeted areas.</a:t>
            </a:r>
            <a:endParaRPr lang="en-US" sz="2000" dirty="0">
              <a:latin typeface="+mj-lt"/>
            </a:endParaRPr>
          </a:p>
          <a:p>
            <a:endParaRPr lang="en-US" dirty="0">
              <a:latin typeface="+mj-lt"/>
            </a:endParaRPr>
          </a:p>
          <a:p>
            <a:pPr marL="0" indent="0">
              <a:buNone/>
            </a:pPr>
            <a:endParaRPr lang="en-US" dirty="0">
              <a:highlight>
                <a:srgbClr val="FF0000"/>
              </a:highlight>
              <a:latin typeface="+mj-lt"/>
            </a:endParaRPr>
          </a:p>
        </p:txBody>
      </p:sp>
    </p:spTree>
    <p:extLst>
      <p:ext uri="{BB962C8B-B14F-4D97-AF65-F5344CB8AC3E}">
        <p14:creationId xmlns:p14="http://schemas.microsoft.com/office/powerpoint/2010/main" val="2322350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992B5-E0A6-478D-8E37-4D657CD5A72C}"/>
              </a:ext>
            </a:extLst>
          </p:cNvPr>
          <p:cNvSpPr>
            <a:spLocks noGrp="1"/>
          </p:cNvSpPr>
          <p:nvPr>
            <p:ph type="title"/>
          </p:nvPr>
        </p:nvSpPr>
        <p:spPr>
          <a:xfrm>
            <a:off x="157514" y="74324"/>
            <a:ext cx="8229600" cy="1003897"/>
          </a:xfrm>
        </p:spPr>
        <p:txBody>
          <a:bodyPr/>
          <a:lstStyle/>
          <a:p>
            <a:r>
              <a:rPr lang="en-US" sz="2800" dirty="0">
                <a:latin typeface="+mj-lt"/>
              </a:rPr>
              <a:t>Homelessness/Public Service Accomplishments</a:t>
            </a:r>
          </a:p>
        </p:txBody>
      </p:sp>
      <p:sp>
        <p:nvSpPr>
          <p:cNvPr id="3" name="Text Placeholder 2">
            <a:extLst>
              <a:ext uri="{FF2B5EF4-FFF2-40B4-BE49-F238E27FC236}">
                <a16:creationId xmlns:a16="http://schemas.microsoft.com/office/drawing/2014/main" id="{99FE3E9C-BD1F-4780-A51E-B44796CED3C7}"/>
              </a:ext>
            </a:extLst>
          </p:cNvPr>
          <p:cNvSpPr>
            <a:spLocks noGrp="1"/>
          </p:cNvSpPr>
          <p:nvPr>
            <p:ph type="body" sz="quarter" idx="10"/>
          </p:nvPr>
        </p:nvSpPr>
        <p:spPr>
          <a:xfrm>
            <a:off x="0" y="730631"/>
            <a:ext cx="9144000" cy="6103845"/>
          </a:xfrm>
        </p:spPr>
        <p:txBody>
          <a:bodyPr/>
          <a:lstStyle/>
          <a:p>
            <a:endParaRPr lang="en-US" dirty="0">
              <a:latin typeface="+mj-lt"/>
            </a:endParaRPr>
          </a:p>
          <a:p>
            <a:r>
              <a:rPr lang="en-US" sz="2600" dirty="0">
                <a:latin typeface="+mj-lt"/>
              </a:rPr>
              <a:t>Partnered with Mental Health America to provide services to support outreach and homeless prevention efforts (CDBG)</a:t>
            </a:r>
          </a:p>
          <a:p>
            <a:pPr lvl="1"/>
            <a:r>
              <a:rPr lang="en-US" sz="2600" dirty="0">
                <a:latin typeface="+mj-lt"/>
              </a:rPr>
              <a:t>Benefitted 24 persons</a:t>
            </a:r>
          </a:p>
          <a:p>
            <a:r>
              <a:rPr lang="en-US" sz="2600" dirty="0">
                <a:latin typeface="+mj-lt"/>
              </a:rPr>
              <a:t>Serving our Seniors programs emergency grants for elderly residents used for utility assistance (CDBG)</a:t>
            </a:r>
          </a:p>
          <a:p>
            <a:pPr lvl="1"/>
            <a:r>
              <a:rPr lang="en-US" sz="2600" dirty="0">
                <a:latin typeface="+mj-lt"/>
              </a:rPr>
              <a:t>Benefitted 6 households</a:t>
            </a:r>
          </a:p>
          <a:p>
            <a:r>
              <a:rPr lang="en-US" sz="2600" dirty="0">
                <a:latin typeface="+mj-lt"/>
              </a:rPr>
              <a:t>Housing Stabilization Program provides rent, mortgage, utility assistance (SHIP)</a:t>
            </a:r>
          </a:p>
          <a:p>
            <a:pPr lvl="1"/>
            <a:r>
              <a:rPr lang="en-US" sz="2600" dirty="0">
                <a:latin typeface="+mj-lt"/>
              </a:rPr>
              <a:t>Benefitted 6 households</a:t>
            </a:r>
          </a:p>
          <a:p>
            <a:pPr marL="457200" lvl="1" indent="0">
              <a:buNone/>
            </a:pPr>
            <a:endParaRPr lang="en-US" dirty="0">
              <a:latin typeface="+mj-lt"/>
            </a:endParaRPr>
          </a:p>
          <a:p>
            <a:pPr marL="0" indent="0">
              <a:buNone/>
            </a:pPr>
            <a:endParaRPr lang="en-US" dirty="0">
              <a:highlight>
                <a:srgbClr val="FF0000"/>
              </a:highlight>
              <a:latin typeface="+mj-lt"/>
            </a:endParaRPr>
          </a:p>
        </p:txBody>
      </p:sp>
    </p:spTree>
    <p:extLst>
      <p:ext uri="{BB962C8B-B14F-4D97-AF65-F5344CB8AC3E}">
        <p14:creationId xmlns:p14="http://schemas.microsoft.com/office/powerpoint/2010/main" val="31187773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1227</Words>
  <Application>Microsoft Office PowerPoint</Application>
  <PresentationFormat>On-screen Show (4:3)</PresentationFormat>
  <Paragraphs>221</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Calibri-Bold</vt:lpstr>
      <vt:lpstr>Perpetua</vt:lpstr>
      <vt:lpstr>Verdana</vt:lpstr>
      <vt:lpstr>Wingdings</vt:lpstr>
      <vt:lpstr>Office Theme</vt:lpstr>
      <vt:lpstr>FY 2023-24 One Year Action Plan  </vt:lpstr>
      <vt:lpstr>Agenda </vt:lpstr>
      <vt:lpstr>Consolidated Planning Process</vt:lpstr>
      <vt:lpstr>PowerPoint Presentation</vt:lpstr>
      <vt:lpstr>Summary of Annual Performance Report</vt:lpstr>
      <vt:lpstr>Housing Accomplishments</vt:lpstr>
      <vt:lpstr>600-in-3 Initiative</vt:lpstr>
      <vt:lpstr>Homelessness/Public Service Accomplishments</vt:lpstr>
      <vt:lpstr>Homelessness/Public Service Accomplishments</vt:lpstr>
      <vt:lpstr>Homelessness/Public Service Accomplishments</vt:lpstr>
      <vt:lpstr>Public Facilities and Infrastructure</vt:lpstr>
      <vt:lpstr>Public Facilities and Infrastructure</vt:lpstr>
      <vt:lpstr>Consolidated Plan Process</vt:lpstr>
      <vt:lpstr>2023 Action Plan – CDBG </vt:lpstr>
      <vt:lpstr>2023 Action Plan – HOME </vt:lpstr>
      <vt:lpstr>2023 Action Plan – HOPWA </vt:lpstr>
      <vt:lpstr>Proposed Substantial Amendment</vt:lpstr>
      <vt:lpstr>What’s Ahead for the Action Plan</vt:lpstr>
      <vt:lpstr>Other HCD Happenings</vt:lpstr>
      <vt:lpstr>Coleman Park Community Garden</vt:lpstr>
      <vt:lpstr>Questions or Comments  from the Public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2023-24 One Year Action Plan  </dc:title>
  <dc:creator>Kimberly S. Spence</dc:creator>
  <cp:lastModifiedBy>Kimberly S. Spence</cp:lastModifiedBy>
  <cp:revision>23</cp:revision>
  <dcterms:created xsi:type="dcterms:W3CDTF">2023-05-09T16:31:04Z</dcterms:created>
  <dcterms:modified xsi:type="dcterms:W3CDTF">2023-05-11T13:41:10Z</dcterms:modified>
</cp:coreProperties>
</file>